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3"/>
  </p:sldMasterIdLst>
  <p:notesMasterIdLst>
    <p:notesMasterId r:id="rId23"/>
  </p:notesMasterIdLst>
  <p:handoutMasterIdLst>
    <p:handoutMasterId r:id="rId24"/>
  </p:handoutMasterIdLst>
  <p:sldIdLst>
    <p:sldId id="1386" r:id="rId4"/>
    <p:sldId id="1409" r:id="rId5"/>
    <p:sldId id="1446" r:id="rId6"/>
    <p:sldId id="1447" r:id="rId7"/>
    <p:sldId id="1436" r:id="rId8"/>
    <p:sldId id="1438" r:id="rId9"/>
    <p:sldId id="1439" r:id="rId10"/>
    <p:sldId id="1442" r:id="rId11"/>
    <p:sldId id="1396" r:id="rId12"/>
    <p:sldId id="1441" r:id="rId13"/>
    <p:sldId id="1451" r:id="rId14"/>
    <p:sldId id="269" r:id="rId15"/>
    <p:sldId id="1380" r:id="rId16"/>
    <p:sldId id="535" r:id="rId17"/>
    <p:sldId id="534" r:id="rId18"/>
    <p:sldId id="265" r:id="rId19"/>
    <p:sldId id="266" r:id="rId20"/>
    <p:sldId id="270" r:id="rId21"/>
    <p:sldId id="1410" r:id="rId22"/>
  </p:sldIdLst>
  <p:sldSz cx="9144000" cy="6858000" type="screen4x3"/>
  <p:notesSz cx="6669088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FC6"/>
    <a:srgbClr val="449BC6"/>
    <a:srgbClr val="FF0000"/>
    <a:srgbClr val="CC9900"/>
    <a:srgbClr val="777777"/>
    <a:srgbClr val="008000"/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403" autoAdjust="0"/>
    <p:restoredTop sz="94675" autoAdjust="0"/>
  </p:normalViewPr>
  <p:slideViewPr>
    <p:cSldViewPr>
      <p:cViewPr varScale="1">
        <p:scale>
          <a:sx n="86" d="100"/>
          <a:sy n="86" d="100"/>
        </p:scale>
        <p:origin x="11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t" anchorCtr="0" compatLnSpc="1">
            <a:prstTxWarp prst="textNoShape">
              <a:avLst/>
            </a:prstTxWarp>
          </a:bodyPr>
          <a:lstStyle>
            <a:lvl1pPr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1426" y="0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338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b" anchorCtr="0" compatLnSpc="1">
            <a:prstTxWarp prst="textNoShape">
              <a:avLst/>
            </a:prstTxWarp>
          </a:bodyPr>
          <a:lstStyle>
            <a:lvl1pPr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1426" y="9431338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fld id="{E42A74D8-4351-4113-B39F-507A2BEEDA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27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t" anchorCtr="0" compatLnSpc="1">
            <a:prstTxWarp prst="textNoShape">
              <a:avLst/>
            </a:prstTxWarp>
          </a:bodyPr>
          <a:lstStyle>
            <a:lvl1pPr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1426" y="0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2950"/>
            <a:ext cx="4960937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9" y="4714875"/>
            <a:ext cx="4887912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338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b" anchorCtr="0" compatLnSpc="1">
            <a:prstTxWarp prst="textNoShape">
              <a:avLst/>
            </a:prstTxWarp>
          </a:bodyPr>
          <a:lstStyle>
            <a:lvl1pPr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1426" y="9431338"/>
            <a:ext cx="2887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61" tIns="47930" rIns="95861" bIns="4793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 b="0">
                <a:latin typeface="Times" pitchFamily="18" charset="0"/>
              </a:defRPr>
            </a:lvl1pPr>
          </a:lstStyle>
          <a:p>
            <a:pPr>
              <a:defRPr/>
            </a:pPr>
            <a:fld id="{DD756A18-8B49-4F19-A161-6F8552352D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58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CA4-3C82-1F45-A860-7D163CFFB7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98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56A18-8B49-4F19-A161-6F8552352D7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58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xfrm>
            <a:off x="666612" y="4714653"/>
            <a:ext cx="5570000" cy="44652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en-US" sz="900">
              <a:latin typeface="Times" pitchFamily="18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403"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0228" indent="-282939" defTabSz="957403"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0931" indent="-226351" defTabSz="957403"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8221" indent="-226351" defTabSz="957403"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5510" indent="-226351" defTabSz="957403"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77" indent="-226351" defTabSz="95740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36443" indent="-226351" defTabSz="95740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376910" indent="-226351" defTabSz="95740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17376" indent="-226351" defTabSz="95740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CEB9FF8C-E87E-43CE-B42B-F6C062F2EDC3}" type="slidenum">
              <a:rPr lang="en-GB" altLang="en-US" sz="1300" b="0">
                <a:latin typeface="Times" pitchFamily="18" charset="0"/>
              </a:rPr>
              <a:pPr/>
              <a:t>10</a:t>
            </a:fld>
            <a:endParaRPr lang="en-GB" altLang="en-US" sz="1300" b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0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724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3630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8280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86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1"/>
          <p:cNvSpPr>
            <a:spLocks noGrp="1"/>
          </p:cNvSpPr>
          <p:nvPr>
            <p:ph sz="quarter" idx="10"/>
          </p:nvPr>
        </p:nvSpPr>
        <p:spPr>
          <a:xfrm>
            <a:off x="965200" y="2339879"/>
            <a:ext cx="7011987" cy="231751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Clr>
                <a:srgbClr val="005187"/>
              </a:buClr>
              <a:buFont typeface="Symbol" charset="2"/>
              <a:buChar char="-"/>
              <a:defRPr/>
            </a:lvl1pPr>
            <a:lvl3pPr marL="1143000" indent="-228600">
              <a:buClr>
                <a:srgbClr val="005187"/>
              </a:buClr>
              <a:buFont typeface="Wingdings" charset="2"/>
              <a:buChar char="§"/>
              <a:defRPr/>
            </a:lvl3pPr>
            <a:lvl4pPr marL="1600200" indent="-228600">
              <a:buFont typeface="Wingdings" charset="2"/>
              <a:buChar char="§"/>
              <a:defRPr/>
            </a:lvl4pPr>
            <a:lvl5pPr marL="2057400" indent="-228600">
              <a:buFont typeface="Symbol" charset="2"/>
              <a:buChar char="-"/>
              <a:defRPr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965200" y="865717"/>
            <a:ext cx="6668173" cy="8159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4000" cap="all">
                <a:solidFill>
                  <a:srgbClr val="005187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de-AT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13525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76238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Mastertitelformat </a:t>
            </a:r>
            <a:br>
              <a:rPr lang="de-DE" altLang="en-US"/>
            </a:br>
            <a:r>
              <a:rPr lang="de-DE" altLang="en-US"/>
              <a:t>bearbeiten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05000"/>
            <a:ext cx="8534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36548" name="Line 4"/>
          <p:cNvSpPr>
            <a:spLocks noChangeShapeType="1"/>
          </p:cNvSpPr>
          <p:nvPr/>
        </p:nvSpPr>
        <p:spPr bwMode="auto">
          <a:xfrm>
            <a:off x="304800" y="1600200"/>
            <a:ext cx="853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304800" y="381000"/>
            <a:ext cx="853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7544" y="6309320"/>
            <a:ext cx="6120680" cy="425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 sz="1200" dirty="0">
                <a:solidFill>
                  <a:srgbClr val="449BC6"/>
                </a:solidFill>
              </a:rPr>
              <a:t>Regional conference for floods prevention and management in Western Balkans</a:t>
            </a:r>
            <a:br>
              <a:rPr lang="de-DE" altLang="en-US" dirty="0"/>
            </a:br>
            <a:r>
              <a:rPr lang="de-DE" altLang="en-US" dirty="0"/>
              <a:t>I</a:t>
            </a:r>
          </a:p>
        </p:txBody>
      </p:sp>
      <p:pic>
        <p:nvPicPr>
          <p:cNvPr id="8" name="Picture 7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12255"/>
            <a:ext cx="2333325" cy="11760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76" r:id="rId3"/>
    <p:sldLayoutId id="2147483677" r:id="rId4"/>
    <p:sldLayoutId id="2147483680" r:id="rId5"/>
  </p:sldLayoutIdLst>
  <p:transition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66700" indent="-2667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1009650" indent="-563563" algn="l" rtl="0" fontAlgn="base">
        <a:spcBef>
          <a:spcPct val="20000"/>
        </a:spcBef>
        <a:spcAft>
          <a:spcPct val="0"/>
        </a:spcAft>
        <a:buSzPct val="70000"/>
        <a:buFont typeface="Times" pitchFamily="18" charset="0"/>
        <a:buBlip>
          <a:blip r:embed="rId8"/>
        </a:buBlip>
        <a:defRPr sz="2800">
          <a:solidFill>
            <a:schemeClr val="tx2"/>
          </a:solidFill>
          <a:latin typeface="+mn-lt"/>
          <a:cs typeface="+mn-cs"/>
        </a:defRPr>
      </a:lvl2pPr>
      <a:lvl3pPr marL="1417638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Blip>
          <a:blip r:embed="rId8"/>
        </a:buBlip>
        <a:defRPr sz="2000">
          <a:solidFill>
            <a:schemeClr val="tx2"/>
          </a:solidFill>
          <a:latin typeface="+mn-lt"/>
          <a:cs typeface="+mn-cs"/>
        </a:defRPr>
      </a:lvl3pPr>
      <a:lvl4pPr marL="1825625" indent="-228600" algn="l" rtl="0" fontAlgn="base">
        <a:spcBef>
          <a:spcPct val="20000"/>
        </a:spcBef>
        <a:spcAft>
          <a:spcPct val="0"/>
        </a:spcAft>
        <a:defRPr>
          <a:solidFill>
            <a:schemeClr val="tx2"/>
          </a:solidFill>
          <a:latin typeface="+mn-lt"/>
          <a:cs typeface="+mn-cs"/>
        </a:defRPr>
      </a:lvl4pPr>
      <a:lvl5pPr marL="2233613" indent="-228600" algn="l" rtl="0" fontAlgn="base">
        <a:spcBef>
          <a:spcPct val="20000"/>
        </a:spcBef>
        <a:spcAft>
          <a:spcPct val="0"/>
        </a:spcAft>
        <a:defRPr>
          <a:solidFill>
            <a:schemeClr val="tx2"/>
          </a:solidFill>
          <a:latin typeface="+mn-lt"/>
          <a:cs typeface="+mn-cs"/>
        </a:defRPr>
      </a:lvl5pPr>
      <a:lvl6pPr marL="2690813" indent="-228600" algn="l" rtl="0" fontAlgn="base">
        <a:spcBef>
          <a:spcPct val="20000"/>
        </a:spcBef>
        <a:spcAft>
          <a:spcPct val="0"/>
        </a:spcAft>
        <a:defRPr>
          <a:solidFill>
            <a:schemeClr val="tx2"/>
          </a:solidFill>
          <a:latin typeface="+mn-lt"/>
          <a:cs typeface="+mn-cs"/>
        </a:defRPr>
      </a:lvl6pPr>
      <a:lvl7pPr marL="3148013" indent="-228600" algn="l" rtl="0" fontAlgn="base">
        <a:spcBef>
          <a:spcPct val="20000"/>
        </a:spcBef>
        <a:spcAft>
          <a:spcPct val="0"/>
        </a:spcAft>
        <a:defRPr>
          <a:solidFill>
            <a:schemeClr val="tx2"/>
          </a:solidFill>
          <a:latin typeface="+mn-lt"/>
          <a:cs typeface="+mn-cs"/>
        </a:defRPr>
      </a:lvl7pPr>
      <a:lvl8pPr marL="3605213" indent="-228600" algn="l" rtl="0" fontAlgn="base">
        <a:spcBef>
          <a:spcPct val="20000"/>
        </a:spcBef>
        <a:spcAft>
          <a:spcPct val="0"/>
        </a:spcAft>
        <a:defRPr>
          <a:solidFill>
            <a:schemeClr val="tx2"/>
          </a:solidFill>
          <a:latin typeface="+mn-lt"/>
          <a:cs typeface="+mn-cs"/>
        </a:defRPr>
      </a:lvl8pPr>
      <a:lvl9pPr marL="4062413" indent="-228600" algn="l" rtl="0" fontAlgn="base">
        <a:spcBef>
          <a:spcPct val="20000"/>
        </a:spcBef>
        <a:spcAft>
          <a:spcPct val="0"/>
        </a:spcAft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icpdr.org/main/public-consultation-draft-river-basin-and-flood-risk-management-plans-20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6408712" cy="1233636"/>
          </a:xfrm>
          <a:noFill/>
          <a:ln/>
        </p:spPr>
        <p:txBody>
          <a:bodyPr/>
          <a:lstStyle/>
          <a:p>
            <a:r>
              <a:rPr lang="en-GB" altLang="en-US" sz="2800" dirty="0"/>
              <a:t>Flood and Drought Risk Management in the Danube River Basin</a:t>
            </a:r>
            <a:endParaRPr lang="de-DE" altLang="en-US" sz="2800" b="1" dirty="0"/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04800" y="6477000"/>
            <a:ext cx="2209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GB" altLang="en-US" sz="1400">
              <a:solidFill>
                <a:srgbClr val="CC3300"/>
              </a:solidFill>
              <a:latin typeface="Arial" charset="0"/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2134958"/>
            <a:ext cx="9181004" cy="472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9" name="Rectangle 2"/>
          <p:cNvSpPr>
            <a:spLocks noChangeArrowheads="1"/>
          </p:cNvSpPr>
          <p:nvPr/>
        </p:nvSpPr>
        <p:spPr bwMode="auto">
          <a:xfrm>
            <a:off x="304800" y="260350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fr-FR" altLang="en-US" sz="3200" dirty="0">
                <a:solidFill>
                  <a:schemeClr val="tx2"/>
                </a:solidFill>
              </a:rPr>
              <a:t>Best practice </a:t>
            </a:r>
            <a:r>
              <a:rPr lang="fr-FR" altLang="en-US" sz="3200" dirty="0" err="1">
                <a:solidFill>
                  <a:schemeClr val="tx2"/>
                </a:solidFill>
              </a:rPr>
              <a:t>examples</a:t>
            </a:r>
            <a:endParaRPr lang="fr-FR" altLang="en-US" sz="32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1ED72-9089-4259-AD2A-A72EAA360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2" y="1576463"/>
            <a:ext cx="2479583" cy="2148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EB2B5-6011-40F7-9B91-6820734C7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926" y="4725144"/>
            <a:ext cx="2241799" cy="2151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183D2-0D50-4295-9B64-5BA8CE18F9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43" y="1564698"/>
            <a:ext cx="2286881" cy="2547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98D5E-7169-4FBA-94F0-FA87F045BA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698" y="1568406"/>
            <a:ext cx="2327302" cy="2790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C4AA6-1B01-4B58-8DBF-CE34840F90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003" y="4293096"/>
            <a:ext cx="2293824" cy="2497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8E182-425F-4051-8F7A-AC0B8C0FB4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827" y="4196870"/>
            <a:ext cx="2306953" cy="2627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B0BEA-CA84-4995-BB31-331A425D93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620" y="1577344"/>
            <a:ext cx="2130389" cy="2988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2AF8AA-363C-4C6B-AFC2-2D8D625E01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24" y="3701223"/>
            <a:ext cx="2483487" cy="30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6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1371600" y="5715001"/>
            <a:ext cx="1657350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GB" altLang="en-US" sz="1050" dirty="0">
              <a:solidFill>
                <a:srgbClr val="CC3300"/>
              </a:solidFill>
            </a:endParaRPr>
          </a:p>
        </p:txBody>
      </p:sp>
      <p:sp>
        <p:nvSpPr>
          <p:cNvPr id="477188" name="Text Box 4"/>
          <p:cNvSpPr txBox="1">
            <a:spLocks noChangeAspect="1" noChangeArrowheads="1"/>
          </p:cNvSpPr>
          <p:nvPr/>
        </p:nvSpPr>
        <p:spPr bwMode="auto">
          <a:xfrm>
            <a:off x="395536" y="1916832"/>
            <a:ext cx="7506835" cy="119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17938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973138" lvl="2" indent="-3429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Emphasis on integrated approaches</a:t>
            </a:r>
          </a:p>
          <a:p>
            <a:pPr marL="973138" lvl="2" indent="-3429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Focus on natural water retention measures</a:t>
            </a:r>
          </a:p>
          <a:p>
            <a:pPr marL="973138" lvl="2" indent="-3429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ICPDR Discussion paper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dirty="0">
                <a:latin typeface="Arial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endParaRPr lang="en-US" altLang="en-US" sz="1800" dirty="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D89C6E-3079-40B9-A1B6-0FEC58A1CC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4" y="3544446"/>
            <a:ext cx="7582769" cy="245630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3B49666-C7F8-4843-853C-B019CB7DF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76238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200" dirty="0"/>
              <a:t>Coordination with WFD</a:t>
            </a:r>
            <a:endParaRPr lang="fr-F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022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724214-1BB8-47CA-F39D-AD9E209CD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151" y="4365104"/>
            <a:ext cx="6427825" cy="184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450"/>
              </a:spcBef>
              <a:buClr>
                <a:srgbClr val="3985AA"/>
              </a:buClr>
              <a:defRPr/>
            </a:pPr>
            <a:r>
              <a:rPr lang="en-US" altLang="en-US" sz="18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Effects of Climate Change reflected in the last management plan:</a:t>
            </a:r>
          </a:p>
          <a:p>
            <a:pPr marL="257175" indent="-257175" fontAlgn="auto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Declared as a Significant Water Management Issue</a:t>
            </a:r>
          </a:p>
          <a:p>
            <a:pPr marL="257175" indent="-257175" fontAlgn="auto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Assess possible/additional negative impacts (pressures)</a:t>
            </a:r>
          </a:p>
          <a:p>
            <a:pPr marL="257175" indent="-257175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Consider affected water uses in the DRB</a:t>
            </a:r>
          </a:p>
          <a:p>
            <a:pPr marL="257175" indent="-257175" fontAlgn="auto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Identify possible adaptation measures/actions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8A14E-D390-2992-5FAB-237E1A61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24" y="4380224"/>
            <a:ext cx="1381058" cy="195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54998-80F3-14A5-6277-FB5F3B352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451" y="4525163"/>
            <a:ext cx="945700" cy="158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EC1C1-3BDD-704E-0E55-CC2D39510A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1" y="1874203"/>
            <a:ext cx="1373651" cy="201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E2DD084-448E-3AD9-34C1-5E62145ED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174" y="1847135"/>
            <a:ext cx="6986752" cy="209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defTabSz="685800" eaLnBrk="1" fontAlgn="auto" hangingPunct="1">
              <a:lnSpc>
                <a:spcPct val="90000"/>
              </a:lnSpc>
              <a:spcBef>
                <a:spcPts val="450"/>
              </a:spcBef>
              <a:buClr>
                <a:srgbClr val="3985AA"/>
              </a:buClr>
              <a:defRPr/>
            </a:pPr>
            <a:r>
              <a:rPr lang="en-US" altLang="en-US" sz="18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Addressing climate change adaptation with a basin-wide strategy:</a:t>
            </a:r>
          </a:p>
          <a:p>
            <a:pPr marL="257175" indent="-257175" fontAlgn="auto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+mn-cs"/>
              </a:rPr>
              <a:t>Guiding how to integrate adaptation into overall ICPDR planning</a:t>
            </a:r>
          </a:p>
          <a:p>
            <a:pPr marL="257175" indent="-257175" fontAlgn="auto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+mn-cs"/>
              </a:rPr>
              <a:t>Relevant actions incorporated in the DRBMP and DFRMP </a:t>
            </a:r>
          </a:p>
          <a:p>
            <a:pPr marL="257175" indent="-257175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+mn-cs"/>
              </a:rPr>
              <a:t>Supporting transboundary actions and feeding into national strategies</a:t>
            </a:r>
          </a:p>
          <a:p>
            <a:pPr marL="257175" indent="-257175" fontAlgn="auto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+mn-cs"/>
              </a:rPr>
              <a:t>Toolbox of potential adaptation measures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6D2BA2F-7EAB-C9F1-7D6B-C87D39F38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88223"/>
            <a:ext cx="62118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3600" b="1" dirty="0">
                <a:ea typeface="MS PGothic" pitchFamily="34" charset="-128"/>
              </a:rPr>
              <a:t>Basin-Wide Response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5723169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/>
          </p:cNvSpPr>
          <p:nvPr/>
        </p:nvSpPr>
        <p:spPr bwMode="auto">
          <a:xfrm>
            <a:off x="304800" y="1700808"/>
            <a:ext cx="7398822" cy="9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438150" indent="-3429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71438" lvl="1" indent="0">
              <a:spcBef>
                <a:spcPts val="225"/>
              </a:spcBef>
            </a:pPr>
            <a:r>
              <a:rPr lang="en-US" altLang="en-US" sz="1800" dirty="0"/>
              <a:t>Public consultation 04-09/2021</a:t>
            </a:r>
          </a:p>
          <a:p>
            <a:pPr marL="71438" lvl="1" indent="0">
              <a:spcBef>
                <a:spcPts val="225"/>
              </a:spcBef>
            </a:pPr>
            <a:r>
              <a:rPr lang="en-US" altLang="en-US" sz="1800" b="0" dirty="0">
                <a:hlinkClick r:id="rId2"/>
              </a:rPr>
              <a:t>http://icpdr.org/main/public-consultation-draft-river-basin-and-flood-risk-management-plans-2021</a:t>
            </a:r>
            <a:r>
              <a:rPr lang="en-US" altLang="en-US" sz="1800" b="0" dirty="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386" y="2851120"/>
            <a:ext cx="4787046" cy="34466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04" t="13605" r="35868" b="16387"/>
          <a:stretch/>
        </p:blipFill>
        <p:spPr>
          <a:xfrm rot="20863550">
            <a:off x="822967" y="3130394"/>
            <a:ext cx="2062947" cy="288812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0732DFD-B1C2-4B02-A870-98AE52A7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76238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200" dirty="0"/>
              <a:t>DFRMP Public consultation</a:t>
            </a:r>
            <a:endParaRPr lang="fr-F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226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04800" y="385763"/>
            <a:ext cx="62118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3600" b="1" dirty="0">
                <a:ea typeface="MS PGothic" pitchFamily="34" charset="-128"/>
              </a:rPr>
              <a:t>4</a:t>
            </a:r>
            <a:r>
              <a:rPr lang="en-US" altLang="en-US" sz="3600" b="1" baseline="30000" dirty="0">
                <a:ea typeface="MS PGothic" pitchFamily="34" charset="-128"/>
              </a:rPr>
              <a:t>th</a:t>
            </a:r>
            <a:r>
              <a:rPr lang="en-US" altLang="en-US" sz="3600" b="1" dirty="0">
                <a:ea typeface="MS PGothic" pitchFamily="34" charset="-128"/>
              </a:rPr>
              <a:t> ICPDR Ministerial Meeting, 8 February 2022</a:t>
            </a:r>
            <a:endParaRPr lang="de-DE" altLang="en-US" sz="3600" b="1" dirty="0"/>
          </a:p>
        </p:txBody>
      </p:sp>
      <p:pic>
        <p:nvPicPr>
          <p:cNvPr id="1026" name="Picture 2" descr="4th ICPDR Ministerial Meeting 2022 - ICPDR Contracting Parties renew their commitment towards cleaner, healthier and safer waters in the Danube River Basin">
            <a:extLst>
              <a:ext uri="{FF2B5EF4-FFF2-40B4-BE49-F238E27FC236}">
                <a16:creationId xmlns:a16="http://schemas.microsoft.com/office/drawing/2014/main" id="{E339A63A-7A32-4139-8C71-F501998E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57" y="1924765"/>
            <a:ext cx="4673413" cy="260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3550EE-734A-4E68-9446-A8E9A2D44476}"/>
              </a:ext>
            </a:extLst>
          </p:cNvPr>
          <p:cNvSpPr txBox="1"/>
          <p:nvPr/>
        </p:nvSpPr>
        <p:spPr>
          <a:xfrm>
            <a:off x="301811" y="4841021"/>
            <a:ext cx="83015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49263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</a:pPr>
            <a:r>
              <a:rPr lang="en-GB" sz="2000" dirty="0">
                <a:ea typeface="宋体" charset="-122"/>
              </a:rPr>
              <a:t>Ministers and Minister Representatives responsible for water management from the Danube River Basin countries and the European Union </a:t>
            </a:r>
            <a:r>
              <a:rPr lang="en-GB" sz="2000" b="1" dirty="0">
                <a:ea typeface="宋体" charset="-122"/>
              </a:rPr>
              <a:t>endorsed the </a:t>
            </a:r>
            <a:r>
              <a:rPr lang="en-US" altLang="zh-CN" sz="2000" b="1" dirty="0">
                <a:solidFill>
                  <a:schemeClr val="tx2"/>
                </a:solidFill>
                <a:ea typeface="宋体" charset="-122"/>
              </a:rPr>
              <a:t>Danube River Basin Management Plan and Danube Flood Risk Management Plan Updates 2021 </a:t>
            </a:r>
            <a:r>
              <a:rPr lang="en-GB" sz="2000" b="1" dirty="0">
                <a:ea typeface="宋体" charset="-122"/>
              </a:rPr>
              <a:t>and adopted a ministerial “Danube Declaration” </a:t>
            </a:r>
          </a:p>
        </p:txBody>
      </p:sp>
    </p:spTree>
    <p:extLst>
      <p:ext uri="{BB962C8B-B14F-4D97-AF65-F5344CB8AC3E}">
        <p14:creationId xmlns:p14="http://schemas.microsoft.com/office/powerpoint/2010/main" val="857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04800" y="385763"/>
            <a:ext cx="62118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3600" b="1" dirty="0">
                <a:ea typeface="MS PGothic" pitchFamily="34" charset="-128"/>
              </a:rPr>
              <a:t>Danube Ministerial Declaration 2022</a:t>
            </a:r>
            <a:endParaRPr lang="de-DE" alt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811E5-2C42-4517-95A6-E45F05CF6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9" y="2157401"/>
            <a:ext cx="8659906" cy="32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83421-33B3-4589-5247-8BEBE5633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444" y="2761706"/>
            <a:ext cx="3007237" cy="305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807A3E-35BB-5473-83AF-EA6EFF90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3" y="1766214"/>
            <a:ext cx="3912708" cy="219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7FFFD7-8882-3E4D-9504-E8C9BDDE0C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3" y="4140813"/>
            <a:ext cx="2002006" cy="190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A7D200-8454-BD2E-9DB2-2D15DBECC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659" y="5301208"/>
            <a:ext cx="3472404" cy="145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433AD0A0-3CFC-C8FE-6225-11623272A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932" y="4849609"/>
            <a:ext cx="11199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r" defTabSz="685800">
              <a:spcBef>
                <a:spcPct val="50000"/>
              </a:spcBef>
              <a:spcAft>
                <a:spcPts val="450"/>
              </a:spcAft>
              <a:buClr>
                <a:srgbClr val="3985AA"/>
              </a:buClr>
              <a:defRPr/>
            </a:pPr>
            <a:r>
              <a:rPr lang="en-US" altLang="en-US" sz="1050" dirty="0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EDO (JRC)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B47D99-9C0F-3AC9-EE6A-DFA3677C4B66}"/>
              </a:ext>
            </a:extLst>
          </p:cNvPr>
          <p:cNvSpPr txBox="1"/>
          <p:nvPr/>
        </p:nvSpPr>
        <p:spPr>
          <a:xfrm>
            <a:off x="3372453" y="1766214"/>
            <a:ext cx="6752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2015 2017</a:t>
            </a:r>
            <a:endParaRPr lang="en-GB" sz="1500" dirty="0">
              <a:solidFill>
                <a:srgbClr val="3366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8BC466-FF8B-400F-7142-788FFEFB7135}"/>
              </a:ext>
            </a:extLst>
          </p:cNvPr>
          <p:cNvSpPr txBox="1"/>
          <p:nvPr/>
        </p:nvSpPr>
        <p:spPr>
          <a:xfrm>
            <a:off x="5096285" y="1963109"/>
            <a:ext cx="35829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dirty="0">
                <a:solidFill>
                  <a:srgbClr val="336699"/>
                </a:solidFill>
                <a:latin typeface="+mn-lt"/>
                <a:ea typeface="DengXian" panose="02010600030101010101" pitchFamily="2" charset="-122"/>
                <a:cs typeface="Calibri Light" panose="020F0302020204030204" pitchFamily="34" charset="0"/>
              </a:rPr>
              <a:t>Combined Drought Indicator </a:t>
            </a:r>
            <a:r>
              <a:rPr lang="en-GB" sz="1500" b="0" dirty="0">
                <a:solidFill>
                  <a:srgbClr val="336699"/>
                </a:solidFill>
                <a:latin typeface="+mn-lt"/>
                <a:ea typeface="DengXian" panose="02010600030101010101" pitchFamily="2" charset="-122"/>
                <a:cs typeface="Calibri Light" panose="020F0302020204030204" pitchFamily="34" charset="0"/>
              </a:rPr>
              <a:t>for August 2022</a:t>
            </a:r>
            <a:endParaRPr lang="en-GB" sz="1500" b="0" dirty="0">
              <a:solidFill>
                <a:srgbClr val="336699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4C38BD-388C-1EED-48EA-F1BA2475BD16}"/>
              </a:ext>
            </a:extLst>
          </p:cNvPr>
          <p:cNvSpPr txBox="1"/>
          <p:nvPr/>
        </p:nvSpPr>
        <p:spPr>
          <a:xfrm>
            <a:off x="2110516" y="4479282"/>
            <a:ext cx="30072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2015 Drought and Danube Discharge</a:t>
            </a:r>
            <a:endParaRPr lang="en-GB" sz="1500" dirty="0">
              <a:solidFill>
                <a:srgbClr val="336699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F6FC9-E0B2-AB86-3DD7-4DBCCBB91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705" y="6062890"/>
            <a:ext cx="4400717" cy="51125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EBBECD-8585-962E-20F2-8CC886463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76380"/>
            <a:ext cx="62118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3600" b="1" dirty="0">
                <a:ea typeface="MS PGothic" pitchFamily="34" charset="-128"/>
              </a:rPr>
              <a:t>Recent Droughts in the Danube Basin</a:t>
            </a:r>
          </a:p>
        </p:txBody>
      </p:sp>
    </p:spTree>
    <p:extLst>
      <p:ext uri="{BB962C8B-B14F-4D97-AF65-F5344CB8AC3E}">
        <p14:creationId xmlns:p14="http://schemas.microsoft.com/office/powerpoint/2010/main" val="99109404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E79C83-2370-BDB2-66F3-FA9B9E1D2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77" y="1810478"/>
            <a:ext cx="6004380" cy="253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985AA"/>
              </a:buClr>
              <a:defRPr/>
            </a:pPr>
            <a:r>
              <a:rPr lang="en-US" altLang="en-US" sz="18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Drought consequences:</a:t>
            </a:r>
          </a:p>
          <a:p>
            <a:pPr marL="257175" lvl="1" indent="-257175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338138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Impacts on aquatic and terrestrial ecosystems</a:t>
            </a:r>
          </a:p>
          <a:p>
            <a:pPr marL="257175" lvl="1" indent="-257175" fontAlgn="auto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338138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Impacts on water uses, e.g.</a:t>
            </a:r>
          </a:p>
          <a:p>
            <a:pPr marL="535781" lvl="2" indent="-267891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40481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Lack of precipitation - reduced summer crop yield</a:t>
            </a:r>
          </a:p>
          <a:p>
            <a:pPr marL="535781" lvl="2" indent="-267891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40481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Low water levels - impacts on navigation</a:t>
            </a:r>
          </a:p>
          <a:p>
            <a:pPr marL="535781" lvl="2" indent="-267891" fontAlgn="auto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40481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Reduced stored water volume - impacts on hydropower</a:t>
            </a:r>
          </a:p>
          <a:p>
            <a:pPr marL="257175" lvl="2" indent="-257175" fontAlgn="auto">
              <a:lnSpc>
                <a:spcPct val="90000"/>
              </a:lnSpc>
              <a:spcBef>
                <a:spcPts val="450"/>
              </a:spcBef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40481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Potential water scarcity and resource overexploitation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DF1B1-4357-56B5-6658-27A79BA7ECB9}"/>
              </a:ext>
            </a:extLst>
          </p:cNvPr>
          <p:cNvGrpSpPr/>
          <p:nvPr/>
        </p:nvGrpSpPr>
        <p:grpSpPr>
          <a:xfrm>
            <a:off x="133878" y="4529776"/>
            <a:ext cx="4912196" cy="2060848"/>
            <a:chOff x="19844" y="5122522"/>
            <a:chExt cx="4348503" cy="1735478"/>
          </a:xfrm>
        </p:grpSpPr>
        <p:pic>
          <p:nvPicPr>
            <p:cNvPr id="10" name="Slika 15">
              <a:extLst>
                <a:ext uri="{FF2B5EF4-FFF2-40B4-BE49-F238E27FC236}">
                  <a16:creationId xmlns:a16="http://schemas.microsoft.com/office/drawing/2014/main" id="{896075C4-A900-41D9-6CCA-A6E1D9DA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0860" y="5128017"/>
              <a:ext cx="1297487" cy="1729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Slika 19">
              <a:extLst>
                <a:ext uri="{FF2B5EF4-FFF2-40B4-BE49-F238E27FC236}">
                  <a16:creationId xmlns:a16="http://schemas.microsoft.com/office/drawing/2014/main" id="{31F64373-80E2-7032-39E9-849C081A4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327"/>
            <a:stretch/>
          </p:blipFill>
          <p:spPr>
            <a:xfrm>
              <a:off x="19844" y="5122522"/>
              <a:ext cx="2702684" cy="1735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B8E7A-2851-CCA4-205E-C36A06174B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268" y="1856946"/>
            <a:ext cx="3042637" cy="460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28D6F2-C544-AA36-FAC2-1995FE9F0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196" y="6590624"/>
            <a:ext cx="11199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r" defTabSz="685800">
              <a:spcBef>
                <a:spcPct val="50000"/>
              </a:spcBef>
              <a:spcAft>
                <a:spcPts val="450"/>
              </a:spcAft>
              <a:buClr>
                <a:srgbClr val="3985AA"/>
              </a:buClr>
              <a:defRPr/>
            </a:pPr>
            <a:r>
              <a:rPr lang="en-US" altLang="en-US" sz="1050" dirty="0" err="1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DriDanube</a:t>
            </a:r>
            <a:endParaRPr lang="en-US" altLang="en-US" sz="1050" dirty="0">
              <a:solidFill>
                <a:srgbClr val="3366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D639E4-9A04-EEDA-1E59-1BF2B501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" y="6606310"/>
            <a:ext cx="7775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r" defTabSz="685800">
              <a:spcBef>
                <a:spcPct val="50000"/>
              </a:spcBef>
              <a:spcAft>
                <a:spcPts val="450"/>
              </a:spcAft>
              <a:buClr>
                <a:srgbClr val="3985AA"/>
              </a:buClr>
              <a:defRPr/>
            </a:pPr>
            <a:r>
              <a:rPr lang="en-US" altLang="en-US" sz="1050" dirty="0" err="1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DriDanube</a:t>
            </a:r>
            <a:endParaRPr lang="en-US" altLang="en-US" sz="1050" dirty="0">
              <a:solidFill>
                <a:srgbClr val="3366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F73822-E20C-CAEF-7729-DE4D02A8B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6606310"/>
            <a:ext cx="11199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r" defTabSz="685800">
              <a:spcBef>
                <a:spcPct val="50000"/>
              </a:spcBef>
              <a:spcAft>
                <a:spcPts val="450"/>
              </a:spcAft>
              <a:buClr>
                <a:srgbClr val="3985AA"/>
              </a:buClr>
              <a:defRPr/>
            </a:pPr>
            <a:r>
              <a:rPr lang="en-US" altLang="en-US" sz="1050" dirty="0" err="1">
                <a:solidFill>
                  <a:srgbClr val="3366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DriDanube</a:t>
            </a:r>
            <a:endParaRPr lang="en-US" altLang="en-US" sz="1050" dirty="0">
              <a:solidFill>
                <a:srgbClr val="3366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83C07D1-547E-CDB2-14F4-6EEB9DAE9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2" y="398034"/>
            <a:ext cx="62118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3600" b="1" dirty="0">
                <a:ea typeface="MS PGothic" pitchFamily="34" charset="-128"/>
              </a:rPr>
              <a:t>Drought Impacts</a:t>
            </a:r>
          </a:p>
        </p:txBody>
      </p:sp>
    </p:spTree>
    <p:extLst>
      <p:ext uri="{BB962C8B-B14F-4D97-AF65-F5344CB8AC3E}">
        <p14:creationId xmlns:p14="http://schemas.microsoft.com/office/powerpoint/2010/main" val="5777896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3C7B48-98F5-39AF-915F-8BF65D22C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704049"/>
            <a:ext cx="8210408" cy="487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819150" indent="-3619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auto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Internal ICPDR Workshop on drought in the DRB:</a:t>
            </a:r>
          </a:p>
          <a:p>
            <a:pPr marL="535781" lvl="1" indent="-264319" defTabSz="685800" eaLnBrk="1" fontAlgn="auto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Understand and identify DRB transboundary needs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Determine the role of ICPDR to put forward basin-wide actions</a:t>
            </a:r>
          </a:p>
          <a:p>
            <a:pPr marL="257175" lvl="1" indent="-257175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Sate-of-the-art DRB Drought Overview Report being developed: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Inventory of policies, plans, approaches, tools, databases and measures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Recommended basin-wide activities based on a stepwise approach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Tackle the way towards Water Resilience</a:t>
            </a:r>
          </a:p>
          <a:p>
            <a:pPr marL="257175" lvl="1" indent="-257175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Potential follow-up activities for the near future: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Developing a water balance model for the DRB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Developing a consistent drought impact database (EU JRC)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Promoting smart agriculture and water use efficiency (FAO)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Organizing an international drought expert workshop (World Bank)</a:t>
            </a:r>
          </a:p>
          <a:p>
            <a:pPr marL="535781" lvl="1" indent="-264319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3366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solidFill>
                  <a:srgbClr val="336699"/>
                </a:solidFill>
                <a:latin typeface="+mn-lt"/>
                <a:cs typeface="Calibri Light" panose="020F0302020204030204" pitchFamily="34" charset="0"/>
              </a:rPr>
              <a:t>Fostering intersectoral dialogues with water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3F509-5504-2D19-0577-50E78177C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963" y="1724575"/>
            <a:ext cx="1071335" cy="143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294D7E-771B-33F4-07F3-723CF9E2A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00" y="3529576"/>
            <a:ext cx="1062389" cy="143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B7892-DE6E-442A-11C7-5EFA5D699D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853" y="5229200"/>
            <a:ext cx="1073637" cy="152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4FEBF44-3822-8369-D117-0ADB4C80D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2" y="398034"/>
            <a:ext cx="6488794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14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altLang="en-US" sz="3600" b="1" dirty="0">
                <a:ea typeface="MS PGothic" pitchFamily="34" charset="-128"/>
              </a:rPr>
              <a:t>Current/Possible Future ICPDR Activities on Droughts</a:t>
            </a:r>
          </a:p>
        </p:txBody>
      </p:sp>
    </p:spTree>
    <p:extLst>
      <p:ext uri="{BB962C8B-B14F-4D97-AF65-F5344CB8AC3E}">
        <p14:creationId xmlns:p14="http://schemas.microsoft.com/office/powerpoint/2010/main" val="35522212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04800" y="385763"/>
            <a:ext cx="62118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70000"/>
              <a:buFont typeface="Times" pitchFamily="18" charset="0"/>
              <a:buBlip>
                <a:blip r:embed="rId2"/>
              </a:buBlip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AT" altLang="en-US" sz="4000" dirty="0">
                <a:solidFill>
                  <a:srgbClr val="3A86AC"/>
                </a:solidFill>
              </a:rPr>
              <a:t>Thank you</a:t>
            </a:r>
            <a:endParaRPr lang="en-GB" altLang="en-US" sz="4000" dirty="0">
              <a:solidFill>
                <a:srgbClr val="3A86AC"/>
              </a:solidFill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4008438"/>
            <a:ext cx="2738438" cy="20193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4011613"/>
            <a:ext cx="27352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768475"/>
            <a:ext cx="27543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1773238"/>
            <a:ext cx="27527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1779588"/>
            <a:ext cx="27162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 rot="16200000">
            <a:off x="8118475" y="5326063"/>
            <a:ext cx="11874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BMLFUW, AT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8112919" y="3078957"/>
            <a:ext cx="1187450" cy="214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HU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5237163" y="2668587"/>
            <a:ext cx="1189038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SK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2357438" y="3071813"/>
            <a:ext cx="11874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CZ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224463" y="5326063"/>
            <a:ext cx="11874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RO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337594" y="4495007"/>
            <a:ext cx="118903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DE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6460" y="616530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4000" dirty="0">
                <a:solidFill>
                  <a:srgbClr val="3A86AC"/>
                </a:solidFill>
                <a:cs typeface="Arial" charset="0"/>
              </a:rPr>
              <a:t>www.icpdr.org</a:t>
            </a:r>
          </a:p>
        </p:txBody>
      </p:sp>
      <p:pic>
        <p:nvPicPr>
          <p:cNvPr id="4" name="Picture 3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3C88C61E-9839-39A5-1300-7BC10707C8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825" y="4008409"/>
            <a:ext cx="2843213" cy="20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4800" y="385763"/>
            <a:ext cx="62118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70000"/>
              <a:buFont typeface="Times" pitchFamily="18" charset="0"/>
              <a:buBlip>
                <a:blip r:embed="rId2"/>
              </a:buBlip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altLang="en-US" sz="3200" dirty="0" err="1">
                <a:solidFill>
                  <a:srgbClr val="3A86AC"/>
                </a:solidFill>
              </a:rPr>
              <a:t>Recent</a:t>
            </a:r>
            <a:r>
              <a:rPr lang="de-DE" altLang="en-US" sz="3200" dirty="0">
                <a:solidFill>
                  <a:srgbClr val="3A86AC"/>
                </a:solidFill>
              </a:rPr>
              <a:t> </a:t>
            </a:r>
            <a:r>
              <a:rPr lang="en-GB" altLang="en-US" sz="3200" dirty="0">
                <a:solidFill>
                  <a:srgbClr val="3A86AC"/>
                </a:solidFill>
              </a:rPr>
              <a:t>major flood events</a:t>
            </a:r>
          </a:p>
        </p:txBody>
      </p:sp>
      <p:cxnSp>
        <p:nvCxnSpPr>
          <p:cNvPr id="16393" name="Straight Connector 4"/>
          <p:cNvCxnSpPr>
            <a:cxnSpLocks noChangeShapeType="1"/>
          </p:cNvCxnSpPr>
          <p:nvPr/>
        </p:nvCxnSpPr>
        <p:spPr bwMode="auto">
          <a:xfrm>
            <a:off x="0" y="4575175"/>
            <a:ext cx="9144000" cy="0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4" name="Straight Connector 20"/>
          <p:cNvCxnSpPr>
            <a:cxnSpLocks noChangeShapeType="1"/>
          </p:cNvCxnSpPr>
          <p:nvPr/>
        </p:nvCxnSpPr>
        <p:spPr bwMode="auto">
          <a:xfrm flipV="1">
            <a:off x="142875" y="4432300"/>
            <a:ext cx="0" cy="142875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7" name="Straight Connector 27"/>
          <p:cNvCxnSpPr>
            <a:cxnSpLocks noChangeShapeType="1"/>
          </p:cNvCxnSpPr>
          <p:nvPr/>
        </p:nvCxnSpPr>
        <p:spPr bwMode="auto">
          <a:xfrm flipV="1">
            <a:off x="1403648" y="4427538"/>
            <a:ext cx="0" cy="144463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6" name="Straight Connector 36"/>
          <p:cNvCxnSpPr>
            <a:cxnSpLocks noChangeShapeType="1"/>
          </p:cNvCxnSpPr>
          <p:nvPr/>
        </p:nvCxnSpPr>
        <p:spPr bwMode="auto">
          <a:xfrm flipV="1">
            <a:off x="7020272" y="4427537"/>
            <a:ext cx="0" cy="144462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7" name="Straight Connector 37"/>
          <p:cNvCxnSpPr>
            <a:cxnSpLocks noChangeShapeType="1"/>
          </p:cNvCxnSpPr>
          <p:nvPr/>
        </p:nvCxnSpPr>
        <p:spPr bwMode="auto">
          <a:xfrm flipV="1">
            <a:off x="8764588" y="4424362"/>
            <a:ext cx="0" cy="142875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 rot="16200000">
            <a:off x="8165307" y="6025356"/>
            <a:ext cx="1187450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800" b="0" dirty="0">
                <a:solidFill>
                  <a:schemeClr val="bg2">
                    <a:lumMod val="95000"/>
                  </a:schemeClr>
                </a:solidFill>
              </a:rPr>
              <a:t>Zsófia Kugler - BME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5266532" y="5968206"/>
            <a:ext cx="1187450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800" b="0" dirty="0">
                <a:solidFill>
                  <a:schemeClr val="bg2">
                    <a:lumMod val="95000"/>
                  </a:schemeClr>
                </a:solidFill>
              </a:rPr>
              <a:t>Zsófia Kugler - BME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8181975" y="2981325"/>
            <a:ext cx="11874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C. Weinberger, Ach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2347119" y="6039644"/>
            <a:ext cx="1189038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AT" sz="800" b="0" dirty="0">
                <a:solidFill>
                  <a:schemeClr val="bg2">
                    <a:lumMod val="95000"/>
                  </a:schemeClr>
                </a:solidFill>
              </a:rPr>
              <a:t>ISRBC</a:t>
            </a:r>
            <a:endParaRPr lang="hu-HU" sz="800" b="0" dirty="0">
              <a:solidFill>
                <a:schemeClr val="bg2">
                  <a:lumMod val="95000"/>
                </a:schemeClr>
              </a:solidFill>
            </a:endParaRPr>
          </a:p>
        </p:txBody>
      </p:sp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3A80772C-6E27-DBF5-5399-5046D3A21AA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52320" y="4419600"/>
            <a:ext cx="0" cy="144462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36">
            <a:extLst>
              <a:ext uri="{FF2B5EF4-FFF2-40B4-BE49-F238E27FC236}">
                <a16:creationId xmlns:a16="http://schemas.microsoft.com/office/drawing/2014/main" id="{D1F0CA99-76E9-E772-FA4D-A3E6370A98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84368" y="4417088"/>
            <a:ext cx="0" cy="144462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36">
            <a:extLst>
              <a:ext uri="{FF2B5EF4-FFF2-40B4-BE49-F238E27FC236}">
                <a16:creationId xmlns:a16="http://schemas.microsoft.com/office/drawing/2014/main" id="{77C003BE-E66B-9A49-C97C-2BA3677249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16416" y="4417088"/>
            <a:ext cx="0" cy="144462"/>
          </a:xfrm>
          <a:prstGeom prst="line">
            <a:avLst/>
          </a:prstGeom>
          <a:noFill/>
          <a:ln w="41275" algn="ctr">
            <a:solidFill>
              <a:srgbClr val="3A86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440" name="Group 16439">
            <a:extLst>
              <a:ext uri="{FF2B5EF4-FFF2-40B4-BE49-F238E27FC236}">
                <a16:creationId xmlns:a16="http://schemas.microsoft.com/office/drawing/2014/main" id="{B2E6BCA9-C273-056D-D76F-706351B66C6F}"/>
              </a:ext>
            </a:extLst>
          </p:cNvPr>
          <p:cNvGrpSpPr/>
          <p:nvPr/>
        </p:nvGrpSpPr>
        <p:grpSpPr>
          <a:xfrm>
            <a:off x="0" y="1747838"/>
            <a:ext cx="9144000" cy="4994275"/>
            <a:chOff x="0" y="1747838"/>
            <a:chExt cx="9144000" cy="4994275"/>
          </a:xfrm>
        </p:grpSpPr>
        <p:pic>
          <p:nvPicPr>
            <p:cNvPr id="16386" name="Picture 25" descr="gunja_poplava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3" y="1766888"/>
              <a:ext cx="2736850" cy="199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038" y="1747838"/>
              <a:ext cx="2736850" cy="200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89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29163"/>
              <a:ext cx="2754313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4721225"/>
              <a:ext cx="2754313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1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4718050"/>
              <a:ext cx="2698750" cy="201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6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766888"/>
              <a:ext cx="2733675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534E836-6636-6F84-9891-B2ADED943502}"/>
                </a:ext>
              </a:extLst>
            </p:cNvPr>
            <p:cNvGrpSpPr/>
            <p:nvPr/>
          </p:nvGrpSpPr>
          <p:grpSpPr>
            <a:xfrm>
              <a:off x="0" y="3548977"/>
              <a:ext cx="9144000" cy="1041720"/>
              <a:chOff x="0" y="3548977"/>
              <a:chExt cx="9144000" cy="1041720"/>
            </a:xfrm>
          </p:grpSpPr>
          <p:sp>
            <p:nvSpPr>
              <p:cNvPr id="16409" name="TextBox 39"/>
              <p:cNvSpPr txBox="1">
                <a:spLocks noChangeArrowheads="1"/>
              </p:cNvSpPr>
              <p:nvPr/>
            </p:nvSpPr>
            <p:spPr bwMode="auto">
              <a:xfrm rot="-3256678">
                <a:off x="1067638" y="3784721"/>
                <a:ext cx="93345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70000"/>
                  <a:buFont typeface="Times" pitchFamily="18" charset="0"/>
                  <a:buBlip>
                    <a:blip r:embed="rId2"/>
                  </a:buBlip>
                  <a:defRPr sz="28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Bef>
                    <a:spcPct val="20000"/>
                  </a:spcBef>
                  <a:buBlip>
                    <a:blip r:embed="rId2"/>
                  </a:buBlip>
                  <a:defRPr sz="20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de-AT" altLang="en-US" dirty="0"/>
                  <a:t>2005</a:t>
                </a:r>
                <a:endParaRPr lang="en-GB" altLang="en-US" dirty="0"/>
              </a:p>
            </p:txBody>
          </p:sp>
          <p:sp>
            <p:nvSpPr>
              <p:cNvPr id="16410" name="TextBox 40"/>
              <p:cNvSpPr txBox="1">
                <a:spLocks noChangeArrowheads="1"/>
              </p:cNvSpPr>
              <p:nvPr/>
            </p:nvSpPr>
            <p:spPr bwMode="auto">
              <a:xfrm rot="18343322">
                <a:off x="1677143" y="3761955"/>
                <a:ext cx="93345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70000"/>
                  <a:buFont typeface="Times" pitchFamily="18" charset="0"/>
                  <a:buBlip>
                    <a:blip r:embed="rId2"/>
                  </a:buBlip>
                  <a:defRPr sz="28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Bef>
                    <a:spcPct val="20000"/>
                  </a:spcBef>
                  <a:buBlip>
                    <a:blip r:embed="rId2"/>
                  </a:buBlip>
                  <a:defRPr sz="20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de-AT" altLang="en-US" dirty="0"/>
                  <a:t>2006     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0.6x10</a:t>
                </a:r>
                <a:r>
                  <a:rPr lang="en-GB" sz="1200" baseline="300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9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€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1" name="TextBox 41"/>
              <p:cNvSpPr txBox="1">
                <a:spLocks noChangeArrowheads="1"/>
              </p:cNvSpPr>
              <p:nvPr/>
            </p:nvSpPr>
            <p:spPr bwMode="auto">
              <a:xfrm rot="18343322">
                <a:off x="3261068" y="3731814"/>
                <a:ext cx="93186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70000"/>
                  <a:buFont typeface="Times" pitchFamily="18" charset="0"/>
                  <a:buBlip>
                    <a:blip r:embed="rId2"/>
                  </a:buBlip>
                  <a:defRPr sz="28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Bef>
                    <a:spcPct val="20000"/>
                  </a:spcBef>
                  <a:buBlip>
                    <a:blip r:embed="rId2"/>
                  </a:buBlip>
                  <a:defRPr sz="20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de-AT" altLang="en-US" dirty="0"/>
                  <a:t>2010</a:t>
                </a:r>
                <a:r>
                  <a:rPr lang="en-GB" sz="2400" dirty="0"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</a:t>
                </a:r>
                <a:r>
                  <a:rPr lang="en-GB" sz="1200" dirty="0">
                    <a:solidFill>
                      <a:srgbClr val="FF0000"/>
                    </a:solidFill>
                    <a:latin typeface="Helvetica" panose="020B0604020202020204" pitchFamily="34" charset="0"/>
                    <a:ea typeface="DengXian" panose="02010600030101010101" pitchFamily="2" charset="-122"/>
                  </a:rPr>
                  <a:t>2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x10</a:t>
                </a:r>
                <a:r>
                  <a:rPr lang="en-GB" sz="1200" baseline="300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9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€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2" name="TextBox 42"/>
              <p:cNvSpPr txBox="1">
                <a:spLocks noChangeArrowheads="1"/>
              </p:cNvSpPr>
              <p:nvPr/>
            </p:nvSpPr>
            <p:spPr bwMode="auto">
              <a:xfrm rot="18343322">
                <a:off x="4341376" y="3731170"/>
                <a:ext cx="93345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70000"/>
                  <a:buFont typeface="Times" pitchFamily="18" charset="0"/>
                  <a:buBlip>
                    <a:blip r:embed="rId2"/>
                  </a:buBlip>
                  <a:defRPr sz="28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Bef>
                    <a:spcPct val="20000"/>
                  </a:spcBef>
                  <a:buBlip>
                    <a:blip r:embed="rId2"/>
                  </a:buBlip>
                  <a:defRPr sz="20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de-AT" altLang="en-US" dirty="0"/>
                  <a:t>2013</a:t>
                </a:r>
                <a:r>
                  <a:rPr lang="en-GB" sz="2400" dirty="0"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</a:t>
                </a:r>
                <a:r>
                  <a:rPr lang="en-GB" sz="1200" dirty="0">
                    <a:solidFill>
                      <a:srgbClr val="FF0000"/>
                    </a:solidFill>
                    <a:latin typeface="Helvetica" panose="020B0604020202020204" pitchFamily="34" charset="0"/>
                    <a:ea typeface="DengXian" panose="02010600030101010101" pitchFamily="2" charset="-122"/>
                  </a:rPr>
                  <a:t>2.4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x10</a:t>
                </a:r>
                <a:r>
                  <a:rPr lang="en-GB" sz="1200" baseline="300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9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€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413" name="TextBox 43"/>
              <p:cNvSpPr txBox="1">
                <a:spLocks noChangeArrowheads="1"/>
              </p:cNvSpPr>
              <p:nvPr/>
            </p:nvSpPr>
            <p:spPr bwMode="auto">
              <a:xfrm rot="18343322">
                <a:off x="5131388" y="3762598"/>
                <a:ext cx="93186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70000"/>
                  <a:buFont typeface="Times" pitchFamily="18" charset="0"/>
                  <a:buBlip>
                    <a:blip r:embed="rId2"/>
                  </a:buBlip>
                  <a:defRPr sz="28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Bef>
                    <a:spcPct val="20000"/>
                  </a:spcBef>
                  <a:buBlip>
                    <a:blip r:embed="rId2"/>
                  </a:buBlip>
                  <a:defRPr sz="20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de-AT" altLang="en-US" dirty="0"/>
                  <a:t>2014</a:t>
                </a:r>
                <a:r>
                  <a:rPr lang="en-GB" sz="2400" dirty="0"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</a:t>
                </a:r>
                <a:r>
                  <a:rPr lang="en-GB" sz="1200" dirty="0">
                    <a:solidFill>
                      <a:srgbClr val="FF0000"/>
                    </a:solidFill>
                    <a:latin typeface="Helvetica" panose="020B0604020202020204" pitchFamily="34" charset="0"/>
                    <a:ea typeface="DengXian" panose="02010600030101010101" pitchFamily="2" charset="-122"/>
                  </a:rPr>
                  <a:t>3.8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x10</a:t>
                </a:r>
                <a:r>
                  <a:rPr lang="en-GB" sz="1200" baseline="300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9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€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43">
                <a:extLst>
                  <a:ext uri="{FF2B5EF4-FFF2-40B4-BE49-F238E27FC236}">
                    <a16:creationId xmlns:a16="http://schemas.microsoft.com/office/drawing/2014/main" id="{65F91FD3-F6C2-7EB9-56D4-92D1F3D827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343322">
                <a:off x="8223012" y="3729050"/>
                <a:ext cx="93186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70000"/>
                  <a:buFont typeface="Times" pitchFamily="18" charset="0"/>
                  <a:buBlip>
                    <a:blip r:embed="rId2"/>
                  </a:buBlip>
                  <a:defRPr sz="28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Bef>
                    <a:spcPct val="20000"/>
                  </a:spcBef>
                  <a:buBlip>
                    <a:blip r:embed="rId2"/>
                  </a:buBlip>
                  <a:defRPr sz="2000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de-AT" altLang="en-US" dirty="0"/>
                  <a:t>2023</a:t>
                </a:r>
                <a:r>
                  <a:rPr lang="en-GB" sz="2400" dirty="0"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10x10</a:t>
                </a:r>
                <a:r>
                  <a:rPr lang="en-GB" sz="1200" baseline="300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9</a:t>
                </a:r>
                <a:r>
                  <a:rPr lang="en-GB" sz="1200" dirty="0">
                    <a:solidFill>
                      <a:srgbClr val="FF0000"/>
                    </a:solidFill>
                    <a:effectLst/>
                    <a:latin typeface="Helvetica" panose="020B0604020202020204" pitchFamily="34" charset="0"/>
                    <a:ea typeface="DengXian" panose="02010600030101010101" pitchFamily="2" charset="-122"/>
                  </a:rPr>
                  <a:t> €</a:t>
                </a:r>
                <a:endParaRPr lang="en-GB" altLang="en-US" sz="1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012634-E243-CF7E-BE32-502381C9BDB9}"/>
                  </a:ext>
                </a:extLst>
              </p:cNvPr>
              <p:cNvGrpSpPr/>
              <p:nvPr/>
            </p:nvGrpSpPr>
            <p:grpSpPr>
              <a:xfrm>
                <a:off x="0" y="3571828"/>
                <a:ext cx="9144000" cy="1018869"/>
                <a:chOff x="0" y="3571828"/>
                <a:chExt cx="9144000" cy="1018869"/>
              </a:xfrm>
            </p:grpSpPr>
            <p:cxnSp>
              <p:nvCxnSpPr>
                <p:cNvPr id="16395" name="Straight Connector 2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39552" y="4433094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396" name="Straight Connector 26"/>
                <p:cNvCxnSpPr>
                  <a:cxnSpLocks noChangeShapeType="1"/>
                </p:cNvCxnSpPr>
                <p:nvPr/>
              </p:nvCxnSpPr>
              <p:spPr bwMode="auto">
                <a:xfrm flipV="1">
                  <a:off x="971600" y="4432300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398" name="Straight Connector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2699792" y="4427538"/>
                  <a:ext cx="0" cy="144463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399" name="Straight Connector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131840" y="4427538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00" name="Straight Connector 3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63888" y="4428331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01" name="Straight Connector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995936" y="4421188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02" name="Straight Connector 32"/>
                <p:cNvCxnSpPr>
                  <a:cxnSpLocks noChangeShapeType="1"/>
                </p:cNvCxnSpPr>
                <p:nvPr/>
              </p:nvCxnSpPr>
              <p:spPr bwMode="auto">
                <a:xfrm flipV="1">
                  <a:off x="4427984" y="4419600"/>
                  <a:ext cx="0" cy="144463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03" name="Straight Connector 3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724128" y="4419600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04" name="Straight Connector 34"/>
                <p:cNvCxnSpPr>
                  <a:cxnSpLocks noChangeShapeType="1"/>
                </p:cNvCxnSpPr>
                <p:nvPr/>
              </p:nvCxnSpPr>
              <p:spPr bwMode="auto">
                <a:xfrm flipV="1">
                  <a:off x="6156325" y="4419600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05" name="Straight Connector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6588224" y="4427537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408" name="TextBox 22"/>
                <p:cNvSpPr txBox="1">
                  <a:spLocks noChangeArrowheads="1"/>
                </p:cNvSpPr>
                <p:nvPr/>
              </p:nvSpPr>
              <p:spPr bwMode="auto">
                <a:xfrm rot="-3256678">
                  <a:off x="-177085" y="3807571"/>
                  <a:ext cx="933450" cy="461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70000"/>
                    <a:buFont typeface="Times" pitchFamily="18" charset="0"/>
                    <a:buBlip>
                      <a:blip r:embed="rId2"/>
                    </a:buBlip>
                    <a:defRPr sz="2800"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lnSpc>
                      <a:spcPct val="110000"/>
                    </a:lnSpc>
                    <a:spcBef>
                      <a:spcPct val="20000"/>
                    </a:spcBef>
                    <a:buBlip>
                      <a:blip r:embed="rId2"/>
                    </a:buBlip>
                    <a:defRPr sz="2000"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defRPr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>
                      <a:solidFill>
                        <a:schemeClr val="tx2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de-AT" altLang="en-US" dirty="0"/>
                    <a:t>2002</a:t>
                  </a:r>
                  <a:endParaRPr lang="en-GB" altLang="en-US" dirty="0"/>
                </a:p>
              </p:txBody>
            </p:sp>
            <p:cxnSp>
              <p:nvCxnSpPr>
                <p:cNvPr id="2" name="Straight Connector 30">
                  <a:extLst>
                    <a:ext uri="{FF2B5EF4-FFF2-40B4-BE49-F238E27FC236}">
                      <a16:creationId xmlns:a16="http://schemas.microsoft.com/office/drawing/2014/main" id="{03EFCDE6-A3D3-B934-8984-53F2252043A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835696" y="4427538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" name="Straight Connector 30">
                  <a:extLst>
                    <a:ext uri="{FF2B5EF4-FFF2-40B4-BE49-F238E27FC236}">
                      <a16:creationId xmlns:a16="http://schemas.microsoft.com/office/drawing/2014/main" id="{2C0B9695-5D22-768C-5807-91183E9047E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2267744" y="4425157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" name="Straight Connector 32">
                  <a:extLst>
                    <a:ext uri="{FF2B5EF4-FFF2-40B4-BE49-F238E27FC236}">
                      <a16:creationId xmlns:a16="http://schemas.microsoft.com/office/drawing/2014/main" id="{7B01D776-EBBC-0FB6-BD92-A99B0A42E16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860032" y="4419600"/>
                  <a:ext cx="0" cy="144463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" name="Straight Connector 32">
                  <a:extLst>
                    <a:ext uri="{FF2B5EF4-FFF2-40B4-BE49-F238E27FC236}">
                      <a16:creationId xmlns:a16="http://schemas.microsoft.com/office/drawing/2014/main" id="{DABC915F-B3C8-2FCF-D27B-69030399207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5292080" y="4423569"/>
                  <a:ext cx="0" cy="144463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" name="Straight Connector 4">
                  <a:extLst>
                    <a:ext uri="{FF2B5EF4-FFF2-40B4-BE49-F238E27FC236}">
                      <a16:creationId xmlns:a16="http://schemas.microsoft.com/office/drawing/2014/main" id="{EF403D2C-5998-5C92-5205-A67789B2898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0" y="4590697"/>
                  <a:ext cx="9144000" cy="0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Connector 36">
                  <a:extLst>
                    <a:ext uri="{FF2B5EF4-FFF2-40B4-BE49-F238E27FC236}">
                      <a16:creationId xmlns:a16="http://schemas.microsoft.com/office/drawing/2014/main" id="{EF7D1159-B672-7FB4-C037-933394787E2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7020272" y="4443059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Straight Connector 37">
                  <a:extLst>
                    <a:ext uri="{FF2B5EF4-FFF2-40B4-BE49-F238E27FC236}">
                      <a16:creationId xmlns:a16="http://schemas.microsoft.com/office/drawing/2014/main" id="{48E8C122-3270-2EAD-A248-25E5E382591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8764588" y="4439884"/>
                  <a:ext cx="0" cy="142875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Straight Connector 36">
                  <a:extLst>
                    <a:ext uri="{FF2B5EF4-FFF2-40B4-BE49-F238E27FC236}">
                      <a16:creationId xmlns:a16="http://schemas.microsoft.com/office/drawing/2014/main" id="{00A37420-D787-BCBE-51FB-AFFB625A874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7452320" y="4435122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Straight Connector 36">
                  <a:extLst>
                    <a:ext uri="{FF2B5EF4-FFF2-40B4-BE49-F238E27FC236}">
                      <a16:creationId xmlns:a16="http://schemas.microsoft.com/office/drawing/2014/main" id="{F239F7BD-0C27-31C4-52AA-AE32DF4EE3F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7884368" y="4432610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384" name="Straight Connector 36">
                  <a:extLst>
                    <a:ext uri="{FF2B5EF4-FFF2-40B4-BE49-F238E27FC236}">
                      <a16:creationId xmlns:a16="http://schemas.microsoft.com/office/drawing/2014/main" id="{B63B0A45-05A8-7EA6-F0E6-85BE5AB9C75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8316416" y="4432610"/>
                  <a:ext cx="0" cy="144462"/>
                </a:xfrm>
                <a:prstGeom prst="line">
                  <a:avLst/>
                </a:prstGeom>
                <a:noFill/>
                <a:ln w="41275" algn="ctr">
                  <a:solidFill>
                    <a:srgbClr val="3A86A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0367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09600"/>
            <a:ext cx="6480175" cy="1028700"/>
          </a:xfrm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ICPDR </a:t>
            </a:r>
            <a:r>
              <a:rPr lang="de-DE" altLang="en-US" sz="3200" kern="1200" dirty="0" err="1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response</a:t>
            </a: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de-DE" altLang="en-US" sz="3200" kern="1200" dirty="0" err="1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to</a:t>
            </a: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de-DE" altLang="en-US" sz="3200" kern="1200" dirty="0" err="1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floods</a:t>
            </a: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:</a:t>
            </a:r>
            <a:b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</a:b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Flood Action Programme</a:t>
            </a:r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04800" y="6477000"/>
            <a:ext cx="2209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GB" altLang="en-US" sz="14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477188" name="Text Box 4"/>
          <p:cNvSpPr txBox="1">
            <a:spLocks noChangeAspect="1" noChangeArrowheads="1"/>
          </p:cNvSpPr>
          <p:nvPr/>
        </p:nvSpPr>
        <p:spPr bwMode="auto">
          <a:xfrm>
            <a:off x="250825" y="2133600"/>
            <a:ext cx="866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17938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altLang="en-US">
                <a:latin typeface="Arial" charset="0"/>
              </a:rPr>
              <a:t>Action Programme on Sustainable Flood Protection in the Danube River Basin adopted in 2004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endParaRPr lang="en-GB" altLang="en-US">
              <a:latin typeface="Arial" charset="0"/>
            </a:endParaRPr>
          </a:p>
        </p:txBody>
      </p:sp>
      <p:pic>
        <p:nvPicPr>
          <p:cNvPr id="477193" name="Picture 9" descr="31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908300"/>
            <a:ext cx="8497888" cy="35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0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09600"/>
            <a:ext cx="6480175" cy="1028700"/>
          </a:xfrm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Action </a:t>
            </a:r>
            <a:r>
              <a:rPr lang="de-DE" altLang="en-US" sz="3200" kern="1200" dirty="0" err="1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plans</a:t>
            </a: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de-DE" altLang="en-US" sz="3200" kern="1200" dirty="0" err="1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for</a:t>
            </a:r>
            <a:r>
              <a:rPr lang="de-DE" altLang="en-US" sz="3200" kern="1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 sub-</a:t>
            </a:r>
            <a:r>
              <a:rPr lang="de-DE" altLang="en-US" sz="3200" kern="1200" dirty="0" err="1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basins</a:t>
            </a:r>
            <a:endParaRPr lang="de-DE" altLang="en-US" sz="3200" kern="1200" dirty="0">
              <a:solidFill>
                <a:srgbClr val="3A86AC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78211" name="Rectangle 3"/>
          <p:cNvSpPr>
            <a:spLocks noChangeArrowheads="1"/>
          </p:cNvSpPr>
          <p:nvPr/>
        </p:nvSpPr>
        <p:spPr bwMode="auto">
          <a:xfrm>
            <a:off x="304800" y="6477000"/>
            <a:ext cx="2209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GB" altLang="en-US" sz="14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478212" name="Text Box 4"/>
          <p:cNvSpPr txBox="1">
            <a:spLocks noChangeAspect="1" noChangeArrowheads="1"/>
          </p:cNvSpPr>
          <p:nvPr/>
        </p:nvSpPr>
        <p:spPr bwMode="auto">
          <a:xfrm>
            <a:off x="0" y="2060575"/>
            <a:ext cx="88074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179388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dirty="0">
                <a:latin typeface="Arial" charset="0"/>
              </a:rPr>
              <a:t>17 flood action plans for the sub-basins prepared in 2009;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dirty="0">
                <a:latin typeface="Arial" charset="0"/>
              </a:rPr>
              <a:t>First comprehensive overview of hundreds of measures to reduce flood risks ever prepared in DRB. </a:t>
            </a:r>
          </a:p>
        </p:txBody>
      </p:sp>
      <p:pic>
        <p:nvPicPr>
          <p:cNvPr id="4782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41402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8214" name="Picture 6" descr="p07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668713"/>
            <a:ext cx="50038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09576" y="1687947"/>
            <a:ext cx="8353424" cy="2341128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/>
              <a:t>Three steps of flood risk management:</a:t>
            </a:r>
          </a:p>
          <a:p>
            <a:pPr marL="457200" indent="-457200">
              <a:buAutoNum type="alphaLcParenR"/>
            </a:pPr>
            <a:r>
              <a:rPr lang="de-DE" sz="2600" dirty="0"/>
              <a:t>Preliminary flood risk </a:t>
            </a:r>
            <a:r>
              <a:rPr lang="de-DE" sz="2600" dirty="0" err="1"/>
              <a:t>assessment</a:t>
            </a:r>
            <a:r>
              <a:rPr lang="de-DE" sz="2600" dirty="0"/>
              <a:t> (2011/2018/2024)</a:t>
            </a:r>
          </a:p>
          <a:p>
            <a:pPr marL="457200" indent="-457200">
              <a:buAutoNum type="alphaLcParenR"/>
            </a:pPr>
            <a:r>
              <a:rPr lang="de-DE" sz="2600" dirty="0"/>
              <a:t>Flood risk and flood </a:t>
            </a:r>
            <a:r>
              <a:rPr lang="de-DE" sz="2600" dirty="0" err="1"/>
              <a:t>hazard</a:t>
            </a:r>
            <a:r>
              <a:rPr lang="de-DE" sz="2600" dirty="0"/>
              <a:t> </a:t>
            </a:r>
            <a:r>
              <a:rPr lang="de-DE" sz="2600" dirty="0" err="1"/>
              <a:t>maps</a:t>
            </a:r>
            <a:r>
              <a:rPr lang="de-DE" sz="2600" dirty="0"/>
              <a:t> (2013/2019/2025); </a:t>
            </a:r>
          </a:p>
          <a:p>
            <a:pPr marL="457200" indent="-457200">
              <a:buAutoNum type="alphaLcParenR"/>
            </a:pPr>
            <a:r>
              <a:rPr lang="de-DE" sz="2600" dirty="0"/>
              <a:t>Flood risk </a:t>
            </a:r>
            <a:r>
              <a:rPr lang="de-DE" sz="2600" dirty="0" err="1"/>
              <a:t>management</a:t>
            </a:r>
            <a:r>
              <a:rPr lang="de-DE" sz="2600" dirty="0"/>
              <a:t> </a:t>
            </a:r>
            <a:r>
              <a:rPr lang="de-DE" sz="2600" dirty="0" err="1"/>
              <a:t>plans</a:t>
            </a:r>
            <a:r>
              <a:rPr lang="de-DE" sz="2600" dirty="0"/>
              <a:t> (2015/2021/2027). </a:t>
            </a:r>
            <a:endParaRPr lang="en-GB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6749"/>
            <a:ext cx="9144000" cy="293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476672"/>
            <a:ext cx="6026150" cy="11430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3200" dirty="0">
                <a:solidFill>
                  <a:srgbClr val="3A86AC"/>
                </a:solidFill>
                <a:latin typeface="Arial" charset="0"/>
                <a:ea typeface="MS PGothic" pitchFamily="34" charset="-128"/>
                <a:cs typeface="Arial" charset="0"/>
              </a:rPr>
              <a:t>EU Floods Directive</a:t>
            </a:r>
          </a:p>
        </p:txBody>
      </p:sp>
    </p:spTree>
    <p:extLst>
      <p:ext uri="{BB962C8B-B14F-4D97-AF65-F5344CB8AC3E}">
        <p14:creationId xmlns:p14="http://schemas.microsoft.com/office/powerpoint/2010/main" val="344396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B147FE6-CF2D-4F45-BFE4-047F28F89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9" y="1490117"/>
            <a:ext cx="4580497" cy="3240000"/>
          </a:xfrm>
          <a:prstGeom prst="rect">
            <a:avLst/>
          </a:prstGeom>
        </p:spPr>
      </p:pic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04800" y="376238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en-US" sz="3200" dirty="0">
                <a:solidFill>
                  <a:srgbClr val="3A86AC"/>
                </a:solidFill>
                <a:cs typeface="Arial" charset="0"/>
              </a:rPr>
              <a:t>PFRA &amp; </a:t>
            </a:r>
            <a:r>
              <a:rPr lang="fr-FR" altLang="en-US" sz="3200" dirty="0" err="1">
                <a:solidFill>
                  <a:srgbClr val="3A86AC"/>
                </a:solidFill>
                <a:cs typeface="Arial" charset="0"/>
              </a:rPr>
              <a:t>hazard</a:t>
            </a:r>
            <a:r>
              <a:rPr lang="fr-FR" altLang="en-US" sz="3200" dirty="0">
                <a:solidFill>
                  <a:srgbClr val="3A86AC"/>
                </a:solidFill>
                <a:cs typeface="Arial" charset="0"/>
              </a:rPr>
              <a:t> and </a:t>
            </a:r>
            <a:r>
              <a:rPr lang="fr-FR" altLang="en-US" sz="3200" dirty="0" err="1">
                <a:solidFill>
                  <a:srgbClr val="3A86AC"/>
                </a:solidFill>
                <a:cs typeface="Arial" charset="0"/>
              </a:rPr>
              <a:t>risk</a:t>
            </a:r>
            <a:r>
              <a:rPr lang="fr-FR" altLang="en-US" sz="3200" dirty="0">
                <a:solidFill>
                  <a:srgbClr val="3A86AC"/>
                </a:solidFill>
                <a:cs typeface="Arial" charset="0"/>
              </a:rPr>
              <a:t> </a:t>
            </a:r>
            <a:r>
              <a:rPr lang="fr-FR" altLang="en-US" sz="3200" dirty="0" err="1">
                <a:solidFill>
                  <a:srgbClr val="3A86AC"/>
                </a:solidFill>
                <a:cs typeface="Arial" charset="0"/>
              </a:rPr>
              <a:t>maps</a:t>
            </a:r>
            <a:endParaRPr lang="fr-FR" altLang="en-US" sz="3200" dirty="0">
              <a:solidFill>
                <a:srgbClr val="3A86AC"/>
              </a:solidFill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F09A8-42E5-4BFC-88A8-902CD2516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539554"/>
            <a:ext cx="4427984" cy="3141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B319B6-4FEB-4880-9187-F868CA1A4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458" y="4679886"/>
            <a:ext cx="3018542" cy="2178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7BCAE1-F7E7-4519-B8E8-66282130C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262" y="4658609"/>
            <a:ext cx="3048196" cy="2188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E9746A-E371-4B5C-A99D-7D6A30EF5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63" y="4658609"/>
            <a:ext cx="3032296" cy="21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/>
          </p:cNvSpPr>
          <p:nvPr/>
        </p:nvSpPr>
        <p:spPr bwMode="auto">
          <a:xfrm>
            <a:off x="323850" y="1700213"/>
            <a:ext cx="3816350" cy="434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438150" indent="-3429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lvl="1">
              <a:spcBef>
                <a:spcPts val="300"/>
              </a:spcBef>
              <a:buFont typeface="Arial" charset="0"/>
              <a:buAutoNum type="arabicPeriod"/>
            </a:pPr>
            <a:r>
              <a:rPr lang="en-US" altLang="en-US" b="0" dirty="0"/>
              <a:t>Introduction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/>
            </a:pPr>
            <a:r>
              <a:rPr lang="en-US" altLang="en-US" b="0" dirty="0"/>
              <a:t>Conclusions of the preliminary flood risk assessment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/>
            </a:pPr>
            <a:r>
              <a:rPr lang="en-US" altLang="en-US" b="0" dirty="0"/>
              <a:t>Conclusions on flood hazard maps and flood risk maps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/>
            </a:pPr>
            <a:r>
              <a:rPr lang="en-US" altLang="en-US" b="0" dirty="0"/>
              <a:t>Objectives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/>
            </a:pPr>
            <a:r>
              <a:rPr lang="en-US" altLang="en-US" b="0" dirty="0"/>
              <a:t>Measures and their </a:t>
            </a:r>
            <a:r>
              <a:rPr lang="en-US" altLang="en-US" b="0" dirty="0" err="1"/>
              <a:t>prioritisation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/>
            </a:pPr>
            <a:r>
              <a:rPr lang="en-US" altLang="en-US" b="0" dirty="0"/>
              <a:t>Water retention</a:t>
            </a:r>
            <a:endParaRPr lang="hu-HU" altLang="en-US" b="0" dirty="0"/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4787900" y="1700213"/>
            <a:ext cx="424815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438150" indent="-3429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Coordination with WFD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Cost-benefit analysis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Impacts of climate change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International coordination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Promoting the solidarity principle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Public information and consultation</a:t>
            </a:r>
            <a:endParaRPr lang="hu-HU" altLang="en-US" b="0" dirty="0"/>
          </a:p>
          <a:p>
            <a:pPr lvl="1">
              <a:spcBef>
                <a:spcPts val="300"/>
              </a:spcBef>
              <a:buFont typeface="Arial" charset="0"/>
              <a:buAutoNum type="arabicPeriod" startAt="7"/>
            </a:pPr>
            <a:r>
              <a:rPr lang="en-US" altLang="en-US" b="0" dirty="0"/>
              <a:t>Conclusions and next steps.</a:t>
            </a:r>
            <a:endParaRPr lang="en-GB" altLang="en-US" b="0" dirty="0"/>
          </a:p>
        </p:txBody>
      </p:sp>
      <p:sp>
        <p:nvSpPr>
          <p:cNvPr id="72708" name="Rectangle 2"/>
          <p:cNvSpPr>
            <a:spLocks noChangeArrowheads="1"/>
          </p:cNvSpPr>
          <p:nvPr/>
        </p:nvSpPr>
        <p:spPr bwMode="auto">
          <a:xfrm>
            <a:off x="179512" y="376238"/>
            <a:ext cx="621493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fr-FR" altLang="en-US" sz="2800" dirty="0">
                <a:solidFill>
                  <a:schemeClr val="tx2"/>
                </a:solidFill>
              </a:rPr>
              <a:t>Danube Flood Risk Management Plan – Update 2021</a:t>
            </a:r>
          </a:p>
        </p:txBody>
      </p:sp>
    </p:spTree>
    <p:extLst>
      <p:ext uri="{BB962C8B-B14F-4D97-AF65-F5344CB8AC3E}">
        <p14:creationId xmlns:p14="http://schemas.microsoft.com/office/powerpoint/2010/main" val="29843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04800" y="376238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en-US" sz="3200" dirty="0"/>
              <a:t>FRMP – </a:t>
            </a:r>
            <a:r>
              <a:rPr lang="fr-FR" altLang="en-US" sz="3200" dirty="0" err="1"/>
              <a:t>agreeing</a:t>
            </a:r>
            <a:r>
              <a:rPr lang="fr-FR" altLang="en-US" sz="3200" dirty="0"/>
              <a:t> objectives </a:t>
            </a:r>
          </a:p>
        </p:txBody>
      </p:sp>
      <p:sp>
        <p:nvSpPr>
          <p:cNvPr id="538627" name="Text Box 3"/>
          <p:cNvSpPr txBox="1">
            <a:spLocks noChangeArrowheads="1"/>
          </p:cNvSpPr>
          <p:nvPr/>
        </p:nvSpPr>
        <p:spPr bwMode="auto">
          <a:xfrm>
            <a:off x="323850" y="1916113"/>
            <a:ext cx="84963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GB" altLang="en-US" b="0" dirty="0">
                <a:latin typeface="Arial" charset="0"/>
              </a:rPr>
              <a:t>Basin-wide objectives of DFRMP - they are linked to the respective measures and reconfirmed for 2021: </a:t>
            </a:r>
          </a:p>
          <a:p>
            <a:pPr marL="800100" lvl="1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b="0" dirty="0">
                <a:latin typeface="Arial" charset="0"/>
              </a:rPr>
              <a:t>Avoidance of new risks</a:t>
            </a:r>
          </a:p>
          <a:p>
            <a:pPr marL="800100" lvl="1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b="0" dirty="0">
                <a:latin typeface="Arial" charset="0"/>
              </a:rPr>
              <a:t>Reduction of existing risks</a:t>
            </a:r>
          </a:p>
          <a:p>
            <a:pPr marL="800100" lvl="1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b="0" dirty="0">
                <a:latin typeface="Arial" charset="0"/>
              </a:rPr>
              <a:t>Strengthening resilience</a:t>
            </a:r>
          </a:p>
          <a:p>
            <a:pPr marL="800100" lvl="1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b="0" dirty="0">
                <a:latin typeface="Arial" charset="0"/>
              </a:rPr>
              <a:t>Raising awareness</a:t>
            </a:r>
          </a:p>
          <a:p>
            <a:pPr marL="800100" lvl="1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en-US" b="0" dirty="0">
                <a:latin typeface="Arial" charset="0"/>
              </a:rPr>
              <a:t>Solidarity principle</a:t>
            </a:r>
          </a:p>
        </p:txBody>
      </p:sp>
    </p:spTree>
    <p:extLst>
      <p:ext uri="{BB962C8B-B14F-4D97-AF65-F5344CB8AC3E}">
        <p14:creationId xmlns:p14="http://schemas.microsoft.com/office/powerpoint/2010/main" val="25961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04800" y="376238"/>
            <a:ext cx="60896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lnSpc>
                <a:spcPct val="80000"/>
              </a:lnSpc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en-US" sz="3200" dirty="0">
                <a:solidFill>
                  <a:srgbClr val="3A86AC"/>
                </a:solidFill>
              </a:rPr>
              <a:t>Annex 2: Measures &amp; projects supporting DFRMP</a:t>
            </a:r>
            <a:endParaRPr lang="fr-FR" altLang="en-US" sz="3200" dirty="0">
              <a:solidFill>
                <a:srgbClr val="3A86AC"/>
              </a:solidFill>
            </a:endParaRPr>
          </a:p>
        </p:txBody>
      </p:sp>
      <p:sp>
        <p:nvSpPr>
          <p:cNvPr id="538627" name="Text Box 3"/>
          <p:cNvSpPr txBox="1">
            <a:spLocks noChangeArrowheads="1"/>
          </p:cNvSpPr>
          <p:nvPr/>
        </p:nvSpPr>
        <p:spPr bwMode="auto">
          <a:xfrm>
            <a:off x="344934" y="1606551"/>
            <a:ext cx="84963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GB" altLang="en-US" sz="2200" b="1" dirty="0">
                <a:solidFill>
                  <a:srgbClr val="3A86AC"/>
                </a:solidFill>
                <a:latin typeface="Arial" charset="0"/>
              </a:rPr>
              <a:t>Strategic level measures: </a:t>
            </a:r>
            <a:r>
              <a:rPr lang="en-US" altLang="en-US" sz="2200" dirty="0">
                <a:latin typeface="Arial" charset="0"/>
              </a:rPr>
              <a:t>Measures with downstream effect and measures applicable in more countries of the basin </a:t>
            </a:r>
          </a:p>
          <a:p>
            <a:pPr marL="973138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natural water retention, </a:t>
            </a:r>
          </a:p>
          <a:p>
            <a:pPr marL="973138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warning systems, </a:t>
            </a:r>
          </a:p>
          <a:p>
            <a:pPr marL="973138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awareness rising,  </a:t>
            </a:r>
          </a:p>
          <a:p>
            <a:pPr marL="973138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charset="0"/>
              </a:rPr>
              <a:t>reduction of risk from contaminated sites in floodplain areas. </a:t>
            </a:r>
            <a:endParaRPr lang="en-GB" altLang="en-US" sz="2200" dirty="0">
              <a:latin typeface="Arial" charset="0"/>
            </a:endParaRPr>
          </a:p>
          <a:p>
            <a:pPr marL="0" indent="0">
              <a:spcBef>
                <a:spcPct val="50000"/>
              </a:spcBef>
            </a:pPr>
            <a:r>
              <a:rPr lang="en-GB" altLang="en-US" sz="2200" b="1" dirty="0">
                <a:solidFill>
                  <a:srgbClr val="3A86AC"/>
                </a:solidFill>
                <a:latin typeface="Arial" charset="0"/>
              </a:rPr>
              <a:t>Projects &amp; project ideas identified by FP EG:</a:t>
            </a:r>
          </a:p>
          <a:p>
            <a:pPr marL="630238" lvl="2" indent="284163">
              <a:spcBef>
                <a:spcPct val="50000"/>
              </a:spcBef>
              <a:buFontTx/>
              <a:buChar char="•"/>
            </a:pPr>
            <a:r>
              <a:rPr lang="en-GB" altLang="en-US" sz="2200" dirty="0">
                <a:latin typeface="Arial" charset="0"/>
              </a:rPr>
              <a:t>Reflect the objectives and priorities set in DFRMP.</a:t>
            </a:r>
          </a:p>
          <a:p>
            <a:pPr marL="630238" lvl="2" indent="284163">
              <a:spcBef>
                <a:spcPct val="50000"/>
              </a:spcBef>
              <a:buFontTx/>
              <a:buChar char="•"/>
            </a:pPr>
            <a:r>
              <a:rPr lang="en-GB" altLang="en-US" sz="2200" dirty="0">
                <a:latin typeface="Arial" charset="0"/>
              </a:rPr>
              <a:t>Basin-wide / transboundary character</a:t>
            </a:r>
            <a:r>
              <a:rPr lang="en-GB" altLang="en-US" sz="2200" b="0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2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Leere Präsentation">
  <a:themeElements>
    <a:clrScheme name="">
      <a:dk1>
        <a:srgbClr val="000000"/>
      </a:dk1>
      <a:lt1>
        <a:srgbClr val="FFFFFF"/>
      </a:lt1>
      <a:dk2>
        <a:srgbClr val="3985AA"/>
      </a:dk2>
      <a:lt2>
        <a:srgbClr val="FFFFFF"/>
      </a:lt2>
      <a:accent1>
        <a:srgbClr val="EDE5D0"/>
      </a:accent1>
      <a:accent2>
        <a:srgbClr val="6FFDFA"/>
      </a:accent2>
      <a:accent3>
        <a:srgbClr val="FFFFFF"/>
      </a:accent3>
      <a:accent4>
        <a:srgbClr val="000000"/>
      </a:accent4>
      <a:accent5>
        <a:srgbClr val="F4F0E4"/>
      </a:accent5>
      <a:accent6>
        <a:srgbClr val="64E5E3"/>
      </a:accent6>
      <a:hlink>
        <a:srgbClr val="3A86AC"/>
      </a:hlink>
      <a:folHlink>
        <a:srgbClr val="C5C5C5"/>
      </a:folHlink>
    </a:clrScheme>
    <a:fontScheme name="Leere Prä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EDE5D0"/>
        </a:lt1>
        <a:dk2>
          <a:srgbClr val="449BC6"/>
        </a:dk2>
        <a:lt2>
          <a:srgbClr val="C5C5C5"/>
        </a:lt2>
        <a:accent1>
          <a:srgbClr val="FFFFF7"/>
        </a:accent1>
        <a:accent2>
          <a:srgbClr val="6FFDFA"/>
        </a:accent2>
        <a:accent3>
          <a:srgbClr val="F4F0E4"/>
        </a:accent3>
        <a:accent4>
          <a:srgbClr val="000000"/>
        </a:accent4>
        <a:accent5>
          <a:srgbClr val="FFFFFA"/>
        </a:accent5>
        <a:accent6>
          <a:srgbClr val="64E5E3"/>
        </a:accent6>
        <a:hlink>
          <a:srgbClr val="449BC6"/>
        </a:hlink>
        <a:folHlink>
          <a:srgbClr val="C5C5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000000"/>
        </a:dk1>
        <a:lt1>
          <a:srgbClr val="FFFFFF"/>
        </a:lt1>
        <a:dk2>
          <a:srgbClr val="3985AA"/>
        </a:dk2>
        <a:lt2>
          <a:srgbClr val="C5C5C5"/>
        </a:lt2>
        <a:accent1>
          <a:srgbClr val="FFFFFF"/>
        </a:accent1>
        <a:accent2>
          <a:srgbClr val="6FFDFA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64E5E3"/>
        </a:accent6>
        <a:hlink>
          <a:srgbClr val="3A86AC"/>
        </a:hlink>
        <a:folHlink>
          <a:srgbClr val="C5C5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18" ma:contentTypeDescription="Create a new document." ma:contentTypeScope="" ma:versionID="716918a8f20248df27e3b65355fbeb86">
  <xsd:schema xmlns:xsd="http://www.w3.org/2001/XMLSchema" xmlns:xs="http://www.w3.org/2001/XMLSchema" xmlns:p="http://schemas.microsoft.com/office/2006/metadata/properties" xmlns:ns2="0f1cb922-524b-4a63-a729-f715e5c73bc5" xmlns:ns3="8bde3967-4b29-49c8-add0-1b77de203898" xmlns:ns4="985ec44e-1bab-4c0b-9df0-6ba128686fc9" targetNamespace="http://schemas.microsoft.com/office/2006/metadata/properties" ma:root="true" ma:fieldsID="743491bf9db46030da780bb1e63e7af4" ns2:_="" ns3:_="" ns4:_="">
    <xsd:import namespace="0f1cb922-524b-4a63-a729-f715e5c73bc5"/>
    <xsd:import namespace="8bde3967-4b29-49c8-add0-1b77de203898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9c435d2-68e5-4255-afc9-1fc72a902282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9A004C-3931-4CB4-BD3C-5126B24031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E53A6E-41CC-4675-80AB-E191E00910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cb922-524b-4a63-a729-f715e5c73bc5"/>
    <ds:schemaRef ds:uri="8bde3967-4b29-49c8-add0-1b77de203898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</TotalTime>
  <Words>684</Words>
  <Application>Microsoft Office PowerPoint</Application>
  <PresentationFormat>On-screen Show (4:3)</PresentationFormat>
  <Paragraphs>119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 Light</vt:lpstr>
      <vt:lpstr>Helvetica</vt:lpstr>
      <vt:lpstr>Symbol</vt:lpstr>
      <vt:lpstr>Times</vt:lpstr>
      <vt:lpstr>Wingdings</vt:lpstr>
      <vt:lpstr>Leere Präsentation</vt:lpstr>
      <vt:lpstr>Flood and Drought Risk Management in the Danube River Basin</vt:lpstr>
      <vt:lpstr>PowerPoint Presentation</vt:lpstr>
      <vt:lpstr>ICPDR response to floods: Flood Action Programme</vt:lpstr>
      <vt:lpstr>Action plans for sub-basins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Liska</dc:creator>
  <cp:lastModifiedBy>Igor Liska</cp:lastModifiedBy>
  <cp:revision>892</cp:revision>
  <cp:lastPrinted>2024-04-03T13:42:51Z</cp:lastPrinted>
  <dcterms:created xsi:type="dcterms:W3CDTF">2009-05-14T06:19:32Z</dcterms:created>
  <dcterms:modified xsi:type="dcterms:W3CDTF">2024-04-05T12:23:47Z</dcterms:modified>
</cp:coreProperties>
</file>