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480" r:id="rId2"/>
    <p:sldId id="290" r:id="rId3"/>
    <p:sldId id="291" r:id="rId4"/>
    <p:sldId id="292" r:id="rId5"/>
    <p:sldId id="271" r:id="rId6"/>
    <p:sldId id="287" r:id="rId7"/>
    <p:sldId id="517" r:id="rId8"/>
    <p:sldId id="535" r:id="rId9"/>
    <p:sldId id="536" r:id="rId10"/>
    <p:sldId id="537" r:id="rId11"/>
    <p:sldId id="521" r:id="rId12"/>
    <p:sldId id="533" r:id="rId13"/>
    <p:sldId id="534" r:id="rId14"/>
    <p:sldId id="522" r:id="rId15"/>
  </p:sldIdLst>
  <p:sldSz cx="12160250" cy="6840538"/>
  <p:notesSz cx="7104063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8">
          <p15:clr>
            <a:srgbClr val="A4A3A4"/>
          </p15:clr>
        </p15:guide>
        <p15:guide id="2" pos="6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67">
          <p15:clr>
            <a:srgbClr val="A4A3A4"/>
          </p15:clr>
        </p15:guide>
        <p15:guide id="2" pos="221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dvogl Gertrud" initials="H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C34"/>
    <a:srgbClr val="C2C0C4"/>
    <a:srgbClr val="F2F2F2"/>
    <a:srgbClr val="0D6ED9"/>
    <a:srgbClr val="2B52F9"/>
    <a:srgbClr val="008643"/>
    <a:srgbClr val="619FF9"/>
    <a:srgbClr val="006633"/>
    <a:srgbClr val="B0AA2B"/>
    <a:srgbClr val="FF5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3447" autoAdjust="0"/>
  </p:normalViewPr>
  <p:slideViewPr>
    <p:cSldViewPr snapToGrid="0">
      <p:cViewPr>
        <p:scale>
          <a:sx n="33" d="100"/>
          <a:sy n="33" d="100"/>
        </p:scale>
        <p:origin x="2012" y="684"/>
      </p:cViewPr>
      <p:guideLst>
        <p:guide orient="horz" pos="898"/>
        <p:guide pos="6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3293" y="58"/>
      </p:cViewPr>
      <p:guideLst>
        <p:guide orient="horz" pos="3267"/>
        <p:guide pos="22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8" y="3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2884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8" y="9722884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35FF9A72-75F7-469A-ACB5-CEAEF5E5C7C7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8" y="3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0" y="4861443"/>
            <a:ext cx="5209647" cy="46055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t" anchorCtr="0" compatLnSpc="1"/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2884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8" y="9722884"/>
            <a:ext cx="3078427" cy="5117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31" tIns="47366" rIns="94731" bIns="47366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E9EF1478-FDC0-48C2-B2EA-4CBCF3E7950E}" type="slidenum">
              <a:rPr lang="de-DE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Wetlands</a:t>
            </a:r>
            <a:r>
              <a:rPr lang="de-DE" dirty="0"/>
              <a:t>, </a:t>
            </a:r>
            <a:r>
              <a:rPr lang="de-DE" dirty="0" err="1"/>
              <a:t>floodplains</a:t>
            </a:r>
            <a:r>
              <a:rPr lang="de-DE" dirty="0"/>
              <a:t>, </a:t>
            </a:r>
            <a:r>
              <a:rPr lang="de-DE" dirty="0" err="1"/>
              <a:t>ecological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and </a:t>
            </a:r>
            <a:r>
              <a:rPr lang="de-DE" dirty="0" err="1"/>
              <a:t>ecosystem</a:t>
            </a:r>
            <a:r>
              <a:rPr lang="de-DE" dirty="0"/>
              <a:t> </a:t>
            </a:r>
            <a:r>
              <a:rPr lang="de-DE" dirty="0" err="1"/>
              <a:t>services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794AB-FB18-4E54-8E39-7376ABC691B8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2918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Aurora Challenges: achieving a faster and easier results for future water quality analysis</a:t>
            </a:r>
            <a:endParaRPr lang="en-US" dirty="0" err="1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F1478-FDC0-48C2-B2EA-4CBCF3E7950E}" type="slidenum">
              <a:rPr lang="de-DE"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GW </a:t>
            </a:r>
            <a:r>
              <a:rPr lang="de-DE" dirty="0" err="1"/>
              <a:t>declines</a:t>
            </a:r>
            <a:r>
              <a:rPr lang="de-DE" dirty="0"/>
              <a:t> in </a:t>
            </a:r>
            <a:r>
              <a:rPr lang="en-US" dirty="0"/>
              <a:t>in Central and Eastern Europe in summer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Decline in snow and ice as water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794AB-FB18-4E54-8E39-7376ABC691B8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709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F1478-FDC0-48C2-B2EA-4CBCF3E7950E}" type="slidenum">
              <a:rPr lang="de-DE" smtClean="0"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F1478-FDC0-48C2-B2EA-4CBCF3E7950E}" type="slidenum">
              <a:rPr lang="de-DE"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MARTON: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F1478-FDC0-48C2-B2EA-4CBCF3E7950E}" type="slidenum">
              <a:rPr lang="de-DE"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6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54" y="2125663"/>
            <a:ext cx="10337347" cy="146526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4966" y="3876675"/>
            <a:ext cx="851031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86DE-C12D-4CA2-91B0-93511E78A5F5}" type="slidenum">
              <a:rPr lang="de-DE"/>
              <a:t>‹Nr.›</a:t>
            </a:fld>
            <a:endParaRPr lang="de-DE" dirty="0"/>
          </a:p>
        </p:txBody>
      </p:sp>
      <p:sp>
        <p:nvSpPr>
          <p:cNvPr id="5" name="Text Box 4"/>
          <p:cNvSpPr txBox="1"/>
          <p:nvPr userDrawn="1"/>
        </p:nvSpPr>
        <p:spPr>
          <a:xfrm>
            <a:off x="11597640" y="619125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5A76-6669-497C-9F05-A78074677D37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3390" y="119063"/>
            <a:ext cx="2734355" cy="61595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34136" y="119063"/>
            <a:ext cx="8011288" cy="61595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9B57-C627-4A84-92DF-BC230B877FED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4140" y="119070"/>
            <a:ext cx="8326791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934136" y="1763713"/>
            <a:ext cx="5371790" cy="45148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503892" y="1763713"/>
            <a:ext cx="5373853" cy="45148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9541-E8DE-43D3-8C06-F00BF30DB169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hasCustomPrompt="1"/>
          </p:nvPr>
        </p:nvSpPr>
        <p:spPr>
          <a:xfrm>
            <a:off x="934138" y="119063"/>
            <a:ext cx="10943605" cy="61595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FD3C-8C99-4D3E-B9D5-08B8B3A8B33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4140" y="119070"/>
            <a:ext cx="8326791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934138" y="1763720"/>
            <a:ext cx="10943605" cy="21812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934138" y="4097345"/>
            <a:ext cx="10943605" cy="21812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38DE-4ADF-4B68-94C5-87D7F65CEF2C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4140" y="119070"/>
            <a:ext cx="8326791" cy="11398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934136" y="1763713"/>
            <a:ext cx="5371790" cy="45148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6503892" y="1763713"/>
            <a:ext cx="5373853" cy="4514850"/>
          </a:xfrm>
        </p:spPr>
        <p:txBody>
          <a:bodyPr/>
          <a:lstStyle/>
          <a:p>
            <a:pPr lvl="0"/>
            <a:endParaRPr lang="de-AT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C686-BE9F-46C9-94E8-D2BCAED14094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6B52029-DC44-4DF5-9BEC-6F423CA5FEB6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096807" y="1876398"/>
            <a:ext cx="5710548" cy="143633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788" b="1">
                <a:solidFill>
                  <a:srgbClr val="00AA5A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61BEAF6C-9677-424C-BDE3-73BE16064C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1120649" y="3420269"/>
            <a:ext cx="5710548" cy="96952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793" b="1">
                <a:solidFill>
                  <a:schemeClr val="tx1"/>
                </a:solidFill>
                <a:latin typeface="+mj-lt"/>
              </a:defRPr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FD8041-A6BA-4520-B8CE-F7CCCA0AE9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white">
          <a:xfrm>
            <a:off x="1120650" y="4723296"/>
            <a:ext cx="5710548" cy="168769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Bildplatzhalter 8">
            <a:extLst>
              <a:ext uri="{FF2B5EF4-FFF2-40B4-BE49-F238E27FC236}">
                <a16:creationId xmlns:a16="http://schemas.microsoft.com/office/drawing/2014/main" id="{A5A2FCA2-CFB0-40FD-BE96-436A11DC91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2437" y="0"/>
            <a:ext cx="4667813" cy="6840538"/>
          </a:xfrm>
          <a:prstGeom prst="rect">
            <a:avLst/>
          </a:prstGeom>
        </p:spPr>
        <p:txBody>
          <a:bodyPr/>
          <a:lstStyle>
            <a:lvl1pPr>
              <a:defRPr sz="1995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7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53826E2-F158-4960-A640-B8D873437E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60" y="1748137"/>
            <a:ext cx="5575580" cy="4348290"/>
          </a:xfrm>
          <a:prstGeom prst="rect">
            <a:avLst/>
          </a:prstGeom>
        </p:spPr>
        <p:txBody>
          <a:bodyPr/>
          <a:lstStyle>
            <a:lvl1pPr marL="228006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995"/>
            </a:lvl1pPr>
            <a:lvl2pPr marL="684017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795"/>
            </a:lvl2pPr>
            <a:lvl3pPr marL="1140028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596"/>
            </a:lvl3pPr>
            <a:lvl4pPr marL="1596039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396"/>
            </a:lvl4pPr>
            <a:lvl5pPr marL="2052051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396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99D309-427E-49A0-A810-E0BBA3EFD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2258" y="1748138"/>
            <a:ext cx="5471692" cy="4348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</a:lstStyle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92215E-7CB8-4153-A419-02AC58D2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Max Mustermann | Vortrag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7A6D93-7B37-4C62-8A0D-BE083E27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2" name="Titel 12">
            <a:extLst>
              <a:ext uri="{FF2B5EF4-FFF2-40B4-BE49-F238E27FC236}">
                <a16:creationId xmlns:a16="http://schemas.microsoft.com/office/drawing/2014/main" id="{2E445F0B-5CFC-4505-91BE-E5E084BF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0" y="425949"/>
            <a:ext cx="11344289" cy="1322188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8726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Einlei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BE6AA4E8-E95E-4557-8B11-58150BD0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Max Mustermann | Vortrag</a:t>
            </a:r>
            <a:endParaRPr lang="de-AT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E4EF7D01-3F62-4C51-9DD7-6F2FE3B0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9DD4ACA5-74A5-49B0-A07C-0628D4E717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60" y="1748137"/>
            <a:ext cx="11336092" cy="4348290"/>
          </a:xfrm>
          <a:prstGeom prst="rect">
            <a:avLst/>
          </a:prstGeom>
        </p:spPr>
        <p:txBody>
          <a:bodyPr/>
          <a:lstStyle>
            <a:lvl1pPr marL="228006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995"/>
            </a:lvl1pPr>
            <a:lvl2pPr marL="684017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795"/>
            </a:lvl2pPr>
            <a:lvl3pPr marL="1140028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596"/>
            </a:lvl3pPr>
            <a:lvl4pPr marL="1596039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396"/>
            </a:lvl4pPr>
            <a:lvl5pPr marL="2052051" indent="-228006">
              <a:lnSpc>
                <a:spcPts val="2194"/>
              </a:lnSpc>
              <a:spcBef>
                <a:spcPts val="997"/>
              </a:spcBef>
              <a:buFont typeface="Arial" panose="020B0604020202020204" pitchFamily="34" charset="0"/>
              <a:buChar char="•"/>
              <a:defRPr sz="1396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7202F29-5832-4D61-A879-92FE7264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0" y="425949"/>
            <a:ext cx="11336092" cy="1322188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0345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 Seit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7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B568-8C87-444C-8007-E5286FFCEA9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42" y="4395788"/>
            <a:ext cx="10335284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60942" y="2898780"/>
            <a:ext cx="10335284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8285-DD8C-499C-9EA6-F0F1FA84E8ED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934136" y="1763713"/>
            <a:ext cx="537179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503892" y="1763713"/>
            <a:ext cx="537385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5677A-44E1-48A8-8B53-455BF2886253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5" y="274645"/>
            <a:ext cx="1094360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08323" y="1531939"/>
            <a:ext cx="537179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8323" y="2170117"/>
            <a:ext cx="537179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8079" y="1531939"/>
            <a:ext cx="537385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8079" y="2170117"/>
            <a:ext cx="537385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6383-DC1D-4D63-83D5-8348177DCFE0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F642-1F08-42CB-A399-2189DD04BD4B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D26F-3783-4B09-9BCD-1540169AAB09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322" y="273057"/>
            <a:ext cx="4000489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55223" y="273050"/>
            <a:ext cx="6796707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08322" y="1431927"/>
            <a:ext cx="4000489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505C-B80E-46B6-9A2F-3E3D8CF5559F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3801" y="4787900"/>
            <a:ext cx="729573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3801" y="611195"/>
            <a:ext cx="729573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383801" y="5353057"/>
            <a:ext cx="7295737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F7BC-7BC8-4BCB-9B34-EF35AAB49756}" type="slidenum">
              <a:rPr lang="de-DE"/>
              <a:t>‹Nr.›</a:t>
            </a:fld>
            <a:endParaRPr lang="de-DE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50814" y="6480182"/>
            <a:ext cx="1177464" cy="36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89F0C28-B7B3-402C-B385-A1851E84F54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27" name="Line 32"/>
          <p:cNvSpPr>
            <a:spLocks noChangeShapeType="1"/>
          </p:cNvSpPr>
          <p:nvPr userDrawn="1"/>
        </p:nvSpPr>
        <p:spPr bwMode="auto">
          <a:xfrm>
            <a:off x="0" y="5580063"/>
            <a:ext cx="888562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>
            <a:spAutoFit/>
          </a:bodyPr>
          <a:lstStyle/>
          <a:p>
            <a:endParaRPr lang="de-AT" sz="2400" dirty="0">
              <a:solidFill>
                <a:schemeClr val="bg2"/>
              </a:solidFill>
            </a:endParaRPr>
          </a:p>
        </p:txBody>
      </p:sp>
      <p:sp>
        <p:nvSpPr>
          <p:cNvPr id="1028" name="Line 33"/>
          <p:cNvSpPr>
            <a:spLocks noChangeShapeType="1"/>
          </p:cNvSpPr>
          <p:nvPr userDrawn="1"/>
        </p:nvSpPr>
        <p:spPr bwMode="auto">
          <a:xfrm>
            <a:off x="0" y="5580063"/>
            <a:ext cx="879282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>
            <a:spAutoFit/>
          </a:bodyPr>
          <a:lstStyle/>
          <a:p>
            <a:endParaRPr lang="de-AT" sz="2400" dirty="0">
              <a:solidFill>
                <a:schemeClr val="bg2"/>
              </a:solidFill>
            </a:endParaRPr>
          </a:p>
        </p:txBody>
      </p:sp>
      <p:sp>
        <p:nvSpPr>
          <p:cNvPr id="1029" name="Rectangle 35"/>
          <p:cNvSpPr>
            <a:spLocks noChangeArrowheads="1"/>
          </p:cNvSpPr>
          <p:nvPr userDrawn="1"/>
        </p:nvSpPr>
        <p:spPr bwMode="auto">
          <a:xfrm>
            <a:off x="841340" y="6445255"/>
            <a:ext cx="5204625" cy="245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0720" algn="l"/>
              </a:tabLs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b="0" dirty="0">
                <a:solidFill>
                  <a:schemeClr val="bg2"/>
                </a:solidFill>
              </a:rPr>
              <a:t>Waters 2040</a:t>
            </a:r>
            <a:r>
              <a:rPr lang="de-DE" altLang="de-DE" sz="1000" b="0" dirty="0">
                <a:solidFill>
                  <a:schemeClr val="bg2"/>
                </a:solidFill>
              </a:rPr>
              <a:t> I 09.04.2024 I Biodiversity and Water Quality</a:t>
            </a:r>
          </a:p>
        </p:txBody>
      </p:sp>
      <p:sp>
        <p:nvSpPr>
          <p:cNvPr id="1030" name="Line 36"/>
          <p:cNvSpPr>
            <a:spLocks noChangeShapeType="1"/>
          </p:cNvSpPr>
          <p:nvPr userDrawn="1"/>
        </p:nvSpPr>
        <p:spPr bwMode="auto">
          <a:xfrm>
            <a:off x="934135" y="6445250"/>
            <a:ext cx="1094566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AT" sz="2400" dirty="0">
              <a:solidFill>
                <a:schemeClr val="bg2"/>
              </a:solidFill>
            </a:endParaRPr>
          </a:p>
        </p:txBody>
      </p:sp>
      <p:sp>
        <p:nvSpPr>
          <p:cNvPr id="103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138" y="1763713"/>
            <a:ext cx="1094360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1033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934140" y="119070"/>
            <a:ext cx="832679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2" name="Text Box 1"/>
          <p:cNvSpPr txBox="1"/>
          <p:nvPr userDrawn="1"/>
        </p:nvSpPr>
        <p:spPr>
          <a:xfrm>
            <a:off x="5087620" y="6553200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Grafik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076287" y="193110"/>
            <a:ext cx="775017" cy="4881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181" y="193109"/>
            <a:ext cx="998543" cy="5078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F7C34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F7C34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F7C34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3F7C34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F7C34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F7C34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F7C34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F7C34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11000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§"/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110000"/>
        <a:buChar char="-"/>
        <a:defRPr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1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2.png"/><Relationship Id="rId10" Type="http://schemas.openxmlformats.org/officeDocument/2006/relationships/image" Target="../media/image57.png"/><Relationship Id="rId4" Type="http://schemas.openxmlformats.org/officeDocument/2006/relationships/image" Target="../media/image37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916051D-F9EA-FD90-18C4-AD860FCD4966}"/>
              </a:ext>
            </a:extLst>
          </p:cNvPr>
          <p:cNvSpPr/>
          <p:nvPr/>
        </p:nvSpPr>
        <p:spPr>
          <a:xfrm>
            <a:off x="10012108" y="64472"/>
            <a:ext cx="2148141" cy="62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394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D74DB74-8A48-73F0-E37C-0B03CA25DEB7}"/>
              </a:ext>
            </a:extLst>
          </p:cNvPr>
          <p:cNvSpPr/>
          <p:nvPr/>
        </p:nvSpPr>
        <p:spPr>
          <a:xfrm>
            <a:off x="199505" y="6194326"/>
            <a:ext cx="11732741" cy="38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394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69668-DC6D-626B-20B6-8FD13C23879C}"/>
              </a:ext>
            </a:extLst>
          </p:cNvPr>
          <p:cNvSpPr/>
          <p:nvPr/>
        </p:nvSpPr>
        <p:spPr>
          <a:xfrm>
            <a:off x="199505" y="845716"/>
            <a:ext cx="11732741" cy="2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394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AD9E30-EB6A-7DFC-BE55-8906E157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3" y="463821"/>
            <a:ext cx="4387759" cy="3276305"/>
          </a:xfrm>
          <a:prstGeom prst="rect">
            <a:avLst/>
          </a:prstGeom>
        </p:spPr>
      </p:pic>
      <p:pic>
        <p:nvPicPr>
          <p:cNvPr id="4" name="Grafik 3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9E26ACC5-C3E2-37B3-855E-F1E694ABA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27" y="4807025"/>
            <a:ext cx="2601911" cy="8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7689C7C-A3D7-AEA0-A824-97D8B5BA9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80" y="4683604"/>
            <a:ext cx="2181177" cy="103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Ein Bild, das Grafiken, Screenshot, Logo, Grafikdesign enthält.&#10;&#10;Automatisch generierte Beschreibung">
            <a:extLst>
              <a:ext uri="{FF2B5EF4-FFF2-40B4-BE49-F238E27FC236}">
                <a16:creationId xmlns:a16="http://schemas.microsoft.com/office/drawing/2014/main" id="{FA2152B0-A89A-AC89-4FC9-0C497FCE8D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140" y="4557534"/>
            <a:ext cx="1727226" cy="110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BF410306-9A32-C2D8-8E53-448577675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27" y="5908328"/>
            <a:ext cx="2314040" cy="85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2F060AC-01FF-BFAB-CC78-193B98E932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78" y="5877269"/>
            <a:ext cx="1880388" cy="76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Ein Bild, das Screenshot, Schrift, Grafiken, Design enthält.&#10;&#10;Automatisch generierte Beschreibung">
            <a:extLst>
              <a:ext uri="{FF2B5EF4-FFF2-40B4-BE49-F238E27FC236}">
                <a16:creationId xmlns:a16="http://schemas.microsoft.com/office/drawing/2014/main" id="{0D9DAAB2-130C-403D-977F-4150CFBEB0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40" y="5803555"/>
            <a:ext cx="1317564" cy="779651"/>
          </a:xfrm>
          <a:prstGeom prst="rect">
            <a:avLst/>
          </a:prstGeom>
        </p:spPr>
      </p:pic>
      <p:pic>
        <p:nvPicPr>
          <p:cNvPr id="12" name="Grafik 11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511AD155-A66B-6EAB-F732-E8E748B1C6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19" y="5761573"/>
            <a:ext cx="1440277" cy="863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189842" y="2627790"/>
            <a:ext cx="9552647" cy="1307981"/>
          </a:xfrm>
        </p:spPr>
        <p:txBody>
          <a:bodyPr>
            <a:normAutofit fontScale="90000"/>
          </a:bodyPr>
          <a:lstStyle/>
          <a:p>
            <a:pPr algn="r"/>
            <a:r>
              <a:rPr lang="de-DE" sz="3291" b="1" dirty="0"/>
              <a:t>3RD NATIONAL PARTICIPATION DAY - AUSTRIA</a:t>
            </a:r>
            <a:br>
              <a:rPr lang="de-DE" sz="3291" b="1" dirty="0"/>
            </a:br>
            <a:br>
              <a:rPr lang="de-DE" sz="3192" b="1" dirty="0"/>
            </a:br>
            <a:r>
              <a:rPr lang="en-US" sz="2194" b="1" dirty="0">
                <a:latin typeface="Arial Nova Light" panose="020B0304020202020204" pitchFamily="34" charset="0"/>
              </a:rPr>
              <a:t>Panel 2: Biodiversity Crisis &amp; Challenges for Water Quality</a:t>
            </a:r>
            <a:br>
              <a:rPr lang="en-US" sz="2194" b="1" dirty="0">
                <a:latin typeface="Arial Nova Light" panose="020B0304020202020204" pitchFamily="34" charset="0"/>
              </a:rPr>
            </a:br>
            <a:br>
              <a:rPr lang="de-DE" sz="3192" dirty="0">
                <a:latin typeface="Arial Nova Light" panose="020B0304020202020204" pitchFamily="34" charset="0"/>
              </a:rPr>
            </a:br>
            <a:r>
              <a:rPr lang="de-DE" sz="1596" b="1" dirty="0">
                <a:latin typeface="Arial Nova Light" panose="020B0304020202020204" pitchFamily="34" charset="0"/>
              </a:rPr>
              <a:t>09.04.2024</a:t>
            </a:r>
            <a:r>
              <a:rPr lang="de-DE" sz="1596" dirty="0">
                <a:latin typeface="Arial Nova Light" panose="020B0304020202020204" pitchFamily="34" charset="0"/>
              </a:rPr>
              <a:t> | 09.00 -18.00 CET</a:t>
            </a:r>
            <a:br>
              <a:rPr lang="de-DE" sz="1596" dirty="0">
                <a:latin typeface="Arial Nova Light" panose="020B0304020202020204" pitchFamily="34" charset="0"/>
              </a:rPr>
            </a:br>
            <a:br>
              <a:rPr lang="de-DE" sz="1596" dirty="0">
                <a:latin typeface="Arial Nova Light" panose="020B0304020202020204" pitchFamily="34" charset="0"/>
              </a:rPr>
            </a:br>
            <a:r>
              <a:rPr lang="de-DE" sz="1596" dirty="0">
                <a:latin typeface="Arial Nova Light" panose="020B0304020202020204" pitchFamily="34" charset="0"/>
              </a:rPr>
              <a:t>BOKU River Lab (BOKU Wasserbaulabor)</a:t>
            </a:r>
            <a:br>
              <a:rPr lang="de-DE" sz="1596" dirty="0">
                <a:latin typeface="Arial Nova Light" panose="020B0304020202020204" pitchFamily="34" charset="0"/>
              </a:rPr>
            </a:br>
            <a:r>
              <a:rPr lang="de-DE" sz="1596" dirty="0">
                <a:latin typeface="Arial Nova Light" panose="020B0304020202020204" pitchFamily="34" charset="0"/>
              </a:rPr>
              <a:t>Am Brigittenauer Sporn 3, 1200 Vienna</a:t>
            </a:r>
            <a:br>
              <a:rPr lang="de-DE" sz="1596" dirty="0">
                <a:latin typeface="Arial Nova Light" panose="020B0304020202020204" pitchFamily="34" charset="0"/>
              </a:rPr>
            </a:br>
            <a:br>
              <a:rPr lang="en-US" sz="1596" dirty="0">
                <a:latin typeface="Arial Nova Light" panose="020B0304020202020204" pitchFamily="34" charset="0"/>
              </a:rPr>
            </a:br>
            <a:endParaRPr lang="de-DE" sz="3192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45382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67" y="4311967"/>
            <a:ext cx="4614648" cy="21088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256" y="212725"/>
            <a:ext cx="6452870" cy="1139825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en-GB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Hydrological controls on catchment scale water travel times and nutrient transport</a:t>
            </a:r>
            <a:endParaRPr lang="en-US" altLang="en-GB" sz="2000" b="1" i="1" dirty="0">
              <a:solidFill>
                <a:srgbClr val="666369"/>
              </a:solidFill>
              <a:latin typeface="+mn-lt"/>
              <a:cs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8560" y="1311282"/>
            <a:ext cx="4636639" cy="5168900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Using water stable</a:t>
            </a:r>
            <a:r>
              <a:rPr lang="en-US" alt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isotopes</a:t>
            </a:r>
            <a:r>
              <a:rPr lang="en-US" alt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and conceptual model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to </a:t>
            </a:r>
            <a:r>
              <a:rPr lang="en-US" altLang="en-GB" sz="1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estimate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water </a:t>
            </a:r>
            <a:r>
              <a:rPr lang="en-US" altLang="en-GB" sz="1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travel times</a:t>
            </a:r>
            <a:endParaRPr lang="de-DE" altLang="en-GB" sz="1800" b="1" dirty="0">
              <a:sym typeface="+mn-ea"/>
            </a:endParaRPr>
          </a:p>
          <a:p>
            <a:pPr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To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assess how the intensity and frequency of seasonal rainfall</a:t>
            </a:r>
            <a:r>
              <a:rPr lang="en-US" alt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,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topography and vegetation influence the water travel times</a:t>
            </a:r>
          </a:p>
          <a:p>
            <a:pPr marL="571500" indent="-342900" algn="l">
              <a:buFont typeface="Wingdings" panose="05000000000000000000" charset="0"/>
              <a:buChar char=""/>
            </a:pP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342900" algn="l">
              <a:buFont typeface="Wingdings" panose="05000000000000000000" charset="0"/>
              <a:buChar char=""/>
            </a:pP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28600" indent="0">
              <a:buNone/>
            </a:pPr>
            <a:endParaRPr lang="en-GB" sz="2000" dirty="0">
              <a:solidFill>
                <a:schemeClr val="accent5">
                  <a:lumMod val="50000"/>
                </a:schemeClr>
              </a:solidFill>
              <a:sym typeface="+mn-ea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sym typeface="+mn-ea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5">
                  <a:lumMod val="50000"/>
                </a:schemeClr>
              </a:solidFill>
              <a:sym typeface="+mn-ea"/>
            </a:endParaRP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Potential and limits of a natural wetland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 and its most influential plant type in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pollution mitigation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during the wet and dry seasons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571500" indent="-342900" algn="l">
              <a:buFont typeface="Wingdings" panose="05000000000000000000" charset="0"/>
              <a:buChar char=""/>
            </a:pP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FB568-8C87-444C-8007-E5286FFCEA90}" type="slidenum">
              <a:rPr lang="de-DE"/>
              <a:t>10</a:t>
            </a:fld>
            <a:endParaRPr lang="de-D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640" y="1109345"/>
            <a:ext cx="1271270" cy="1155065"/>
          </a:xfrm>
          <a:prstGeom prst="rect">
            <a:avLst/>
          </a:prstGeom>
        </p:spPr>
      </p:pic>
      <p:sp>
        <p:nvSpPr>
          <p:cNvPr id="14" name="Textfeld 28"/>
          <p:cNvSpPr txBox="1"/>
          <p:nvPr/>
        </p:nvSpPr>
        <p:spPr>
          <a:xfrm>
            <a:off x="10501991" y="2205041"/>
            <a:ext cx="1399986" cy="3067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de-DE" sz="1400" dirty="0">
                <a:solidFill>
                  <a:srgbClr val="666369"/>
                </a:solidFill>
                <a:sym typeface="+mn-ea"/>
              </a:rPr>
              <a:t>Hatice Turk</a:t>
            </a:r>
            <a:r>
              <a:rPr lang="de-DE" sz="1400" dirty="0">
                <a:solidFill>
                  <a:srgbClr val="666369"/>
                </a:solidFill>
                <a:sym typeface="+mn-ea"/>
              </a:rPr>
              <a:t> </a:t>
            </a:r>
            <a:endParaRPr lang="en-US" dirty="0"/>
          </a:p>
        </p:txBody>
      </p:sp>
      <p:cxnSp>
        <p:nvCxnSpPr>
          <p:cNvPr id="7" name="Gerader Verbinder 4"/>
          <p:cNvCxnSpPr/>
          <p:nvPr userDrawn="1"/>
        </p:nvCxnSpPr>
        <p:spPr bwMode="auto">
          <a:xfrm>
            <a:off x="9851259" y="142388"/>
            <a:ext cx="0" cy="6296481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lum contrast="12000"/>
          </a:blip>
          <a:stretch>
            <a:fillRect/>
          </a:stretch>
        </p:blipFill>
        <p:spPr>
          <a:xfrm>
            <a:off x="2178050" y="1824355"/>
            <a:ext cx="1863725" cy="16040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685" y="2428875"/>
            <a:ext cx="2148205" cy="1459230"/>
          </a:xfrm>
          <a:prstGeom prst="rect">
            <a:avLst/>
          </a:prstGeom>
        </p:spPr>
      </p:pic>
      <p:sp>
        <p:nvSpPr>
          <p:cNvPr id="26" name="Text Box 25"/>
          <p:cNvSpPr txBox="1"/>
          <p:nvPr/>
        </p:nvSpPr>
        <p:spPr>
          <a:xfrm>
            <a:off x="448945" y="1890395"/>
            <a:ext cx="265493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l"/>
            <a:r>
              <a:rPr lang="en-US" sz="1200">
                <a:latin typeface="+mn-lt"/>
                <a:cs typeface="+mn-lt"/>
                <a:sym typeface="+mn-ea"/>
              </a:rPr>
              <a:t>Time in (Age = 0) </a:t>
            </a:r>
            <a:endParaRPr lang="en-US" sz="1200">
              <a:latin typeface="+mn-lt"/>
              <a:cs typeface="+mn-lt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919480" y="3370580"/>
            <a:ext cx="17145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+mn-lt"/>
                <a:cs typeface="+mn-lt"/>
                <a:sym typeface="+mn-ea"/>
              </a:rPr>
              <a:t>Time out (Age = T) </a:t>
            </a:r>
            <a:endParaRPr lang="en-US" sz="1200" dirty="0">
              <a:latin typeface="+mn-lt"/>
              <a:cs typeface="+mn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lum contrast="12000"/>
          </a:blip>
          <a:srcRect/>
          <a:stretch>
            <a:fillRect/>
          </a:stretch>
        </p:blipFill>
        <p:spPr>
          <a:xfrm>
            <a:off x="4982210" y="2882900"/>
            <a:ext cx="1859915" cy="1005205"/>
          </a:xfrm>
          <a:prstGeom prst="roundRect">
            <a:avLst/>
          </a:prstGeom>
        </p:spPr>
      </p:pic>
      <p:sp>
        <p:nvSpPr>
          <p:cNvPr id="29" name="Text Box 28"/>
          <p:cNvSpPr txBox="1"/>
          <p:nvPr/>
        </p:nvSpPr>
        <p:spPr>
          <a:xfrm>
            <a:off x="2506980" y="3451860"/>
            <a:ext cx="5969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b="1">
                <a:solidFill>
                  <a:srgbClr val="00B0F0"/>
                </a:soli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δ</a:t>
            </a:r>
            <a:r>
              <a:rPr lang="en-US" altLang="zh-CN" sz="1200" b="1" baseline="27000">
                <a:solidFill>
                  <a:srgbClr val="00B0F0"/>
                </a:soli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18</a:t>
            </a:r>
            <a:r>
              <a:rPr lang="en-US" altLang="zh-CN" sz="1200" b="1">
                <a:solidFill>
                  <a:srgbClr val="00B0F0"/>
                </a:soli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O</a:t>
            </a:r>
          </a:p>
        </p:txBody>
      </p:sp>
      <p:pic>
        <p:nvPicPr>
          <p:cNvPr id="21" name="Content Placeholder 4"/>
          <p:cNvPicPr>
            <a:picLocks noChangeAspect="1"/>
          </p:cNvPicPr>
          <p:nvPr/>
        </p:nvPicPr>
        <p:blipFill>
          <a:blip r:embed="rId8">
            <a:lum contrast="6000"/>
          </a:blip>
          <a:stretch>
            <a:fillRect/>
          </a:stretch>
        </p:blipFill>
        <p:spPr>
          <a:xfrm>
            <a:off x="2214880" y="1155700"/>
            <a:ext cx="2415540" cy="913765"/>
          </a:xfrm>
          <a:prstGeom prst="rect">
            <a:avLst/>
          </a:prstGeom>
        </p:spPr>
      </p:pic>
      <p:sp>
        <p:nvSpPr>
          <p:cNvPr id="30" name="Text Box 29"/>
          <p:cNvSpPr txBox="1"/>
          <p:nvPr/>
        </p:nvSpPr>
        <p:spPr>
          <a:xfrm>
            <a:off x="3600450" y="1906270"/>
            <a:ext cx="667385" cy="275590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 extrusionH="44450"/>
        </p:spPr>
        <p:txBody>
          <a:bodyPr wrap="square" rtlCol="0" anchor="t">
            <a:spAutoFit/>
          </a:bodyPr>
          <a:lstStyle/>
          <a:p>
            <a:r>
              <a:rPr lang="en-US" altLang="zh-CN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δ</a:t>
            </a:r>
            <a:r>
              <a:rPr lang="en-US" altLang="zh-CN" sz="1200" b="1" baseline="27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18</a:t>
            </a:r>
            <a:r>
              <a:rPr lang="en-US" altLang="zh-CN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O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3059430" y="1824355"/>
            <a:ext cx="560705" cy="275590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 extrusionH="44450"/>
        </p:spPr>
        <p:txBody>
          <a:bodyPr wrap="square" rtlCol="0" anchor="t">
            <a:spAutoFit/>
          </a:bodyPr>
          <a:lstStyle/>
          <a:p>
            <a:r>
              <a:rPr lang="en-US" altLang="zh-CN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δ</a:t>
            </a:r>
            <a:r>
              <a:rPr lang="en-US" altLang="zh-CN" sz="1200" b="1" baseline="27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18</a:t>
            </a:r>
            <a:r>
              <a:rPr lang="en-US" altLang="zh-CN" sz="1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byssinica SIL" panose="02000000000000000000"/>
                <a:ea typeface="SimSun"/>
                <a:cs typeface="Times New Roman" panose="02020603050405020304"/>
                <a:sym typeface="Times New Roman" panose="02020603050405020304"/>
              </a:rPr>
              <a:t>O</a:t>
            </a:r>
          </a:p>
        </p:txBody>
      </p:sp>
      <p:sp>
        <p:nvSpPr>
          <p:cNvPr id="11" name="Textfeld 28"/>
          <p:cNvSpPr txBox="1"/>
          <p:nvPr/>
        </p:nvSpPr>
        <p:spPr>
          <a:xfrm>
            <a:off x="10528300" y="5529262"/>
            <a:ext cx="139998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>
              <a:buClrTx/>
              <a:buSzTx/>
              <a:buFontTx/>
            </a:pPr>
            <a:r>
              <a:rPr lang="de-DE" sz="1400" dirty="0">
                <a:solidFill>
                  <a:srgbClr val="666369"/>
                </a:solidFill>
                <a:sym typeface="+mn-ea"/>
              </a:rPr>
              <a:t>Flavia </a:t>
            </a:r>
            <a:r>
              <a:rPr lang="de-DE" sz="1400" dirty="0" err="1">
                <a:solidFill>
                  <a:srgbClr val="666369"/>
                </a:solidFill>
                <a:sym typeface="+mn-ea"/>
              </a:rPr>
              <a:t>Byekwaso</a:t>
            </a:r>
            <a:endParaRPr lang="de-DE" sz="1400" dirty="0">
              <a:solidFill>
                <a:srgbClr val="666369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6718" y="4309307"/>
            <a:ext cx="1170533" cy="1243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2728595"/>
            <a:ext cx="1223010" cy="917575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10422890" y="3589655"/>
            <a:ext cx="1416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de-DE" sz="1400" dirty="0">
                <a:solidFill>
                  <a:srgbClr val="666369"/>
                </a:solidFill>
              </a:rPr>
              <a:t>PA 4 </a:t>
            </a:r>
          </a:p>
          <a:p>
            <a:pPr algn="ctr">
              <a:buClrTx/>
              <a:buSzTx/>
              <a:buFontTx/>
            </a:pPr>
            <a:r>
              <a:rPr lang="de-DE" sz="1400" b="0" dirty="0">
                <a:solidFill>
                  <a:srgbClr val="666369"/>
                </a:solidFill>
              </a:rPr>
              <a:t>Water Quali</a:t>
            </a:r>
            <a:r>
              <a:rPr lang="en-US" altLang="de-DE" sz="1400" b="0" dirty="0">
                <a:solidFill>
                  <a:srgbClr val="666369"/>
                </a:solidFill>
              </a:rPr>
              <a:t>ty</a:t>
            </a:r>
            <a:endParaRPr lang="en-US" altLang="en-GB" sz="1200" b="0" dirty="0"/>
          </a:p>
        </p:txBody>
      </p:sp>
      <p:sp>
        <p:nvSpPr>
          <p:cNvPr id="8" name="Text Box 7"/>
          <p:cNvSpPr txBox="1"/>
          <p:nvPr/>
        </p:nvSpPr>
        <p:spPr>
          <a:xfrm>
            <a:off x="317500" y="3820795"/>
            <a:ext cx="861187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GB" sz="2000" i="1" dirty="0">
                <a:solidFill>
                  <a:srgbClr val="666369"/>
                </a:solidFill>
                <a:sym typeface="+mn-ea"/>
              </a:rPr>
              <a:t>W</a:t>
            </a:r>
            <a:r>
              <a:rPr lang="en-GB" sz="2000" i="1" dirty="0">
                <a:solidFill>
                  <a:srgbClr val="666369"/>
                </a:solidFill>
                <a:sym typeface="+mn-ea"/>
              </a:rPr>
              <a:t>ater </a:t>
            </a:r>
            <a:r>
              <a:rPr lang="en-US" altLang="en-GB" sz="2000" i="1" dirty="0">
                <a:solidFill>
                  <a:srgbClr val="666369"/>
                </a:solidFill>
                <a:sym typeface="+mn-ea"/>
              </a:rPr>
              <a:t>q</a:t>
            </a:r>
            <a:r>
              <a:rPr lang="en-GB" sz="2000" i="1" dirty="0">
                <a:solidFill>
                  <a:srgbClr val="666369"/>
                </a:solidFill>
                <a:sym typeface="+mn-ea"/>
              </a:rPr>
              <a:t>uality of a </a:t>
            </a:r>
            <a:r>
              <a:rPr lang="en-US" altLang="en-GB" sz="2000" i="1" dirty="0">
                <a:solidFill>
                  <a:srgbClr val="666369"/>
                </a:solidFill>
                <a:sym typeface="+mn-ea"/>
              </a:rPr>
              <a:t>t</a:t>
            </a:r>
            <a:r>
              <a:rPr lang="en-GB" sz="2000" i="1" dirty="0">
                <a:solidFill>
                  <a:srgbClr val="666369"/>
                </a:solidFill>
                <a:sym typeface="+mn-ea"/>
              </a:rPr>
              <a:t>ropical </a:t>
            </a:r>
            <a:r>
              <a:rPr lang="en-US" altLang="en-GB" sz="2000" i="1" dirty="0">
                <a:solidFill>
                  <a:srgbClr val="666369"/>
                </a:solidFill>
                <a:sym typeface="+mn-ea"/>
              </a:rPr>
              <a:t>w</a:t>
            </a:r>
            <a:r>
              <a:rPr lang="en-GB" sz="2000" i="1" dirty="0">
                <a:solidFill>
                  <a:srgbClr val="666369"/>
                </a:solidFill>
                <a:sym typeface="+mn-ea"/>
              </a:rPr>
              <a:t>etland </a:t>
            </a:r>
            <a:r>
              <a:rPr lang="en-US" altLang="en-GB" sz="2000" i="1" dirty="0">
                <a:solidFill>
                  <a:srgbClr val="666369"/>
                </a:solidFill>
                <a:sym typeface="+mn-ea"/>
              </a:rPr>
              <a:t>w</a:t>
            </a:r>
            <a:r>
              <a:rPr lang="en-GB" sz="2000" i="1" dirty="0">
                <a:solidFill>
                  <a:srgbClr val="666369"/>
                </a:solidFill>
                <a:sym typeface="+mn-ea"/>
              </a:rPr>
              <a:t>orking as a </a:t>
            </a:r>
            <a:r>
              <a:rPr lang="en-US" altLang="en-GB" sz="2000" i="1" dirty="0">
                <a:solidFill>
                  <a:srgbClr val="666369"/>
                </a:solidFill>
                <a:sym typeface="+mn-ea"/>
              </a:rPr>
              <a:t>n</a:t>
            </a:r>
            <a:r>
              <a:rPr lang="en-GB" sz="2000" i="1" dirty="0">
                <a:solidFill>
                  <a:srgbClr val="666369"/>
                </a:solidFill>
                <a:sym typeface="+mn-ea"/>
              </a:rPr>
              <a:t>ature </a:t>
            </a:r>
            <a:r>
              <a:rPr lang="en-US" altLang="en-GB" sz="2000" i="1" dirty="0">
                <a:solidFill>
                  <a:srgbClr val="666369"/>
                </a:solidFill>
                <a:sym typeface="+mn-ea"/>
              </a:rPr>
              <a:t>b</a:t>
            </a:r>
            <a:r>
              <a:rPr lang="en-GB" sz="2000" i="1" dirty="0">
                <a:solidFill>
                  <a:srgbClr val="666369"/>
                </a:solidFill>
                <a:sym typeface="+mn-ea"/>
              </a:rPr>
              <a:t>ased </a:t>
            </a:r>
            <a:r>
              <a:rPr lang="en-US" altLang="en-GB" sz="2000" i="1" dirty="0">
                <a:solidFill>
                  <a:srgbClr val="666369"/>
                </a:solidFill>
                <a:sym typeface="+mn-ea"/>
              </a:rPr>
              <a:t>s</a:t>
            </a:r>
            <a:r>
              <a:rPr lang="en-GB" sz="2000" i="1" dirty="0">
                <a:solidFill>
                  <a:srgbClr val="666369"/>
                </a:solidFill>
                <a:sym typeface="+mn-ea"/>
              </a:rPr>
              <a:t>olution</a:t>
            </a:r>
            <a:endParaRPr lang="en-US" sz="20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lum bright="12000" contrast="-24000"/>
          </a:blip>
          <a:srcRect/>
          <a:stretch>
            <a:fillRect/>
          </a:stretch>
        </p:blipFill>
        <p:spPr>
          <a:xfrm>
            <a:off x="7061835" y="3049905"/>
            <a:ext cx="1213485" cy="720090"/>
          </a:xfrm>
          <a:prstGeom prst="round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141" y="119070"/>
            <a:ext cx="6635060" cy="1139825"/>
          </a:xfrm>
        </p:spPr>
        <p:txBody>
          <a:bodyPr/>
          <a:lstStyle/>
          <a:p>
            <a:r>
              <a:rPr lang="en-GB" sz="2400" dirty="0"/>
              <a:t>PA 6 - Biodiversity and landscapes, quality of air and soils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70" y="1634676"/>
            <a:ext cx="11002971" cy="19222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265" indent="-342265"/>
            <a:r>
              <a:rPr lang="en-GB" dirty="0">
                <a:solidFill>
                  <a:srgbClr val="000000"/>
                </a:solidFill>
              </a:rPr>
              <a:t>Enhance ecological connectivity</a:t>
            </a:r>
          </a:p>
          <a:p>
            <a:pPr marL="342265" indent="-342265"/>
            <a:r>
              <a:rPr lang="en-GB" dirty="0">
                <a:solidFill>
                  <a:srgbClr val="000000"/>
                </a:solidFill>
              </a:rPr>
              <a:t>Develop conservation action plans and/or management plans for endangered umbrella species of the Danube Region</a:t>
            </a:r>
          </a:p>
          <a:p>
            <a:pPr marL="342265" indent="-342265"/>
            <a:r>
              <a:rPr lang="en-GB" dirty="0">
                <a:solidFill>
                  <a:srgbClr val="000000"/>
                </a:solidFill>
              </a:rPr>
              <a:t>Enhance and/or maintain soil-related ecosystem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FB568-8C87-444C-8007-E5286FFCEA90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1" y="248306"/>
            <a:ext cx="1369434" cy="1010589"/>
          </a:xfrm>
          <a:prstGeom prst="rect">
            <a:avLst/>
          </a:prstGeom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927" y="4016709"/>
            <a:ext cx="5195114" cy="261952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07309" y="3772651"/>
            <a:ext cx="10945632" cy="4001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110000"/>
            </a:pPr>
            <a:r>
              <a:rPr lang="en-GB" b="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Today Challenges</a:t>
            </a:r>
            <a:r>
              <a:rPr lang="en-GB" sz="2400" b="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217" y="4172761"/>
            <a:ext cx="10843329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800" b="0" dirty="0"/>
              <a:t>Rivers, streams and groundwater bodies face even more threats</a:t>
            </a:r>
          </a:p>
          <a:p>
            <a:endParaRPr lang="en-GB" sz="1800" dirty="0"/>
          </a:p>
          <a:p>
            <a:pPr marL="285750" indent="-285750">
              <a:buFont typeface="Arial" panose="020B0604020202020204"/>
              <a:buChar char="•"/>
            </a:pPr>
            <a:r>
              <a:rPr lang="en-GB" sz="1800" b="0" dirty="0">
                <a:solidFill>
                  <a:srgbClr val="FF0000"/>
                </a:solidFill>
              </a:rPr>
              <a:t> </a:t>
            </a:r>
            <a:r>
              <a:rPr lang="en-GB" sz="1800" b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Blocking of migration routes</a:t>
            </a:r>
            <a:endParaRPr lang="en-GB" sz="1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en-GB" sz="1800" b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Connectivity loss</a:t>
            </a:r>
            <a:endParaRPr lang="en-GB" sz="1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en-GB" sz="1800" b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Habitat alteration</a:t>
            </a:r>
            <a:endParaRPr lang="en-GB" sz="1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en-GB" sz="1800" b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Land-use change</a:t>
            </a:r>
            <a:endParaRPr lang="en-GB" sz="1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255" y="212725"/>
            <a:ext cx="8326755" cy="1139825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en-GB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Connectivity and biodiversity</a:t>
            </a:r>
            <a:endParaRPr lang="en-US" altLang="en-GB" sz="2000" b="1" i="1" dirty="0">
              <a:solidFill>
                <a:srgbClr val="666369"/>
              </a:solidFill>
              <a:latin typeface="+mn-lt"/>
              <a:cs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FB568-8C87-444C-8007-E5286FFCEA90}" type="slidenum">
              <a:rPr lang="de-DE"/>
              <a:t>12</a:t>
            </a:fld>
            <a:endParaRPr lang="de-DE" dirty="0"/>
          </a:p>
        </p:txBody>
      </p:sp>
      <p:cxnSp>
        <p:nvCxnSpPr>
          <p:cNvPr id="7" name="Gerader Verbinder 4"/>
          <p:cNvCxnSpPr/>
          <p:nvPr userDrawn="1"/>
        </p:nvCxnSpPr>
        <p:spPr bwMode="auto">
          <a:xfrm>
            <a:off x="9851259" y="142388"/>
            <a:ext cx="0" cy="6296481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7"/>
          <p:cNvSpPr txBox="1"/>
          <p:nvPr/>
        </p:nvSpPr>
        <p:spPr>
          <a:xfrm>
            <a:off x="317500" y="3820795"/>
            <a:ext cx="594906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i="1" dirty="0">
                <a:solidFill>
                  <a:srgbClr val="666369"/>
                </a:solidFill>
                <a:sym typeface="+mn-ea"/>
              </a:rPr>
              <a:t>Species distribution modeling and effects of connectivity </a:t>
            </a:r>
            <a:endParaRPr lang="en-US" sz="2000" dirty="0"/>
          </a:p>
        </p:txBody>
      </p:sp>
      <p:pic>
        <p:nvPicPr>
          <p:cNvPr id="24" name="Grafik 29">
            <a:extLst>
              <a:ext uri="{FF2B5EF4-FFF2-40B4-BE49-F238E27FC236}">
                <a16:creationId xmlns:a16="http://schemas.microsoft.com/office/drawing/2014/main" id="{1438F9CF-E7AB-4445-9B2F-4C756E0AA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06" y="2676379"/>
            <a:ext cx="1369434" cy="1010589"/>
          </a:xfrm>
          <a:prstGeom prst="rect">
            <a:avLst/>
          </a:prstGeom>
        </p:spPr>
      </p:pic>
      <p:sp>
        <p:nvSpPr>
          <p:cNvPr id="27" name="TextBox 10">
            <a:extLst>
              <a:ext uri="{FF2B5EF4-FFF2-40B4-BE49-F238E27FC236}">
                <a16:creationId xmlns:a16="http://schemas.microsoft.com/office/drawing/2014/main" id="{9CFF275A-DFCB-454B-977B-E36CC9663C52}"/>
              </a:ext>
            </a:extLst>
          </p:cNvPr>
          <p:cNvSpPr txBox="1"/>
          <p:nvPr/>
        </p:nvSpPr>
        <p:spPr>
          <a:xfrm>
            <a:off x="9750567" y="3686968"/>
            <a:ext cx="2701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PA 6</a:t>
            </a:r>
          </a:p>
          <a:p>
            <a:pPr algn="ctr"/>
            <a:r>
              <a:rPr lang="en-GB" sz="1400" dirty="0"/>
              <a:t>Biodiversity and landscapes, quality of air and soils</a:t>
            </a:r>
          </a:p>
        </p:txBody>
      </p:sp>
      <p:pic>
        <p:nvPicPr>
          <p:cNvPr id="33" name="Picture 12">
            <a:extLst>
              <a:ext uri="{FF2B5EF4-FFF2-40B4-BE49-F238E27FC236}">
                <a16:creationId xmlns:a16="http://schemas.microsoft.com/office/drawing/2014/main" id="{B4700925-8AF9-4DCF-B669-24B773840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2186" r="17274" b="18062"/>
          <a:stretch>
            <a:fillRect/>
          </a:stretch>
        </p:blipFill>
        <p:spPr>
          <a:xfrm flipH="1">
            <a:off x="10445115" y="1057339"/>
            <a:ext cx="1285115" cy="1245074"/>
          </a:xfrm>
          <a:prstGeom prst="rect">
            <a:avLst/>
          </a:prstGeom>
        </p:spPr>
      </p:pic>
      <p:sp>
        <p:nvSpPr>
          <p:cNvPr id="34" name="Text Box 65">
            <a:extLst>
              <a:ext uri="{FF2B5EF4-FFF2-40B4-BE49-F238E27FC236}">
                <a16:creationId xmlns:a16="http://schemas.microsoft.com/office/drawing/2014/main" id="{8F41EF08-8B6C-4720-A6B1-18F09617AF06}"/>
              </a:ext>
            </a:extLst>
          </p:cNvPr>
          <p:cNvSpPr txBox="1"/>
          <p:nvPr/>
        </p:nvSpPr>
        <p:spPr>
          <a:xfrm>
            <a:off x="10469506" y="2178910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Johannes </a:t>
            </a:r>
            <a:r>
              <a:rPr lang="en-US" sz="1400" dirty="0" err="1"/>
              <a:t>Kowal</a:t>
            </a:r>
            <a:endParaRPr lang="en-US" sz="1400" dirty="0"/>
          </a:p>
        </p:txBody>
      </p:sp>
      <p:pic>
        <p:nvPicPr>
          <p:cNvPr id="35" name="Picture 13">
            <a:extLst>
              <a:ext uri="{FF2B5EF4-FFF2-40B4-BE49-F238E27FC236}">
                <a16:creationId xmlns:a16="http://schemas.microsoft.com/office/drawing/2014/main" id="{C9B4706C-83FA-4B81-BB2B-F31B88AFAE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t="22335" r="24004" b="22964"/>
          <a:stretch>
            <a:fillRect/>
          </a:stretch>
        </p:blipFill>
        <p:spPr>
          <a:xfrm flipH="1">
            <a:off x="11223200" y="4752899"/>
            <a:ext cx="791181" cy="830235"/>
          </a:xfrm>
          <a:prstGeom prst="rect">
            <a:avLst/>
          </a:prstGeom>
        </p:spPr>
      </p:pic>
      <p:pic>
        <p:nvPicPr>
          <p:cNvPr id="36" name="Picture 25">
            <a:extLst>
              <a:ext uri="{FF2B5EF4-FFF2-40B4-BE49-F238E27FC236}">
                <a16:creationId xmlns:a16="http://schemas.microsoft.com/office/drawing/2014/main" id="{9499DB80-7A32-4205-8DDD-FAEC54B283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26234" r="20466" b="18133"/>
          <a:stretch>
            <a:fillRect/>
          </a:stretch>
        </p:blipFill>
        <p:spPr>
          <a:xfrm flipH="1">
            <a:off x="10058019" y="4729908"/>
            <a:ext cx="1058671" cy="941526"/>
          </a:xfrm>
          <a:prstGeom prst="rect">
            <a:avLst/>
          </a:prstGeom>
        </p:spPr>
      </p:pic>
      <p:sp>
        <p:nvSpPr>
          <p:cNvPr id="37" name="Text Box 62">
            <a:extLst>
              <a:ext uri="{FF2B5EF4-FFF2-40B4-BE49-F238E27FC236}">
                <a16:creationId xmlns:a16="http://schemas.microsoft.com/office/drawing/2014/main" id="{CF09B0CC-9320-469B-8F29-6CCB53EED880}"/>
              </a:ext>
            </a:extLst>
          </p:cNvPr>
          <p:cNvSpPr txBox="1"/>
          <p:nvPr/>
        </p:nvSpPr>
        <p:spPr>
          <a:xfrm>
            <a:off x="11154223" y="5588412"/>
            <a:ext cx="93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Anthony </a:t>
            </a:r>
            <a:r>
              <a:rPr lang="en-US" sz="1400" dirty="0" err="1"/>
              <a:t>Basooma</a:t>
            </a:r>
            <a:r>
              <a:rPr lang="en-US" sz="1400" dirty="0"/>
              <a:t> </a:t>
            </a:r>
          </a:p>
        </p:txBody>
      </p:sp>
      <p:sp>
        <p:nvSpPr>
          <p:cNvPr id="39" name="Text Box 62">
            <a:extLst>
              <a:ext uri="{FF2B5EF4-FFF2-40B4-BE49-F238E27FC236}">
                <a16:creationId xmlns:a16="http://schemas.microsoft.com/office/drawing/2014/main" id="{6B8E3E74-4044-4FD0-96F2-B28278336EED}"/>
              </a:ext>
            </a:extLst>
          </p:cNvPr>
          <p:cNvSpPr txBox="1"/>
          <p:nvPr/>
        </p:nvSpPr>
        <p:spPr>
          <a:xfrm>
            <a:off x="10091169" y="5588412"/>
            <a:ext cx="93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Jakob</a:t>
            </a:r>
            <a:r>
              <a:rPr lang="en-US" sz="1400" dirty="0"/>
              <a:t> </a:t>
            </a:r>
            <a:r>
              <a:rPr lang="en-US" sz="1400" dirty="0" err="1"/>
              <a:t>Neuburg</a:t>
            </a:r>
            <a:endParaRPr lang="en-US" sz="1400" dirty="0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ADE6126-3360-424D-AC85-D93F04896ABE}"/>
              </a:ext>
            </a:extLst>
          </p:cNvPr>
          <p:cNvGrpSpPr/>
          <p:nvPr/>
        </p:nvGrpSpPr>
        <p:grpSpPr>
          <a:xfrm>
            <a:off x="345504" y="1291364"/>
            <a:ext cx="2396124" cy="2031798"/>
            <a:chOff x="1503650" y="2775307"/>
            <a:chExt cx="3110377" cy="2814552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9DB271E9-D462-42A2-B899-AA68A10A283D}"/>
                </a:ext>
              </a:extLst>
            </p:cNvPr>
            <p:cNvGrpSpPr/>
            <p:nvPr/>
          </p:nvGrpSpPr>
          <p:grpSpPr>
            <a:xfrm>
              <a:off x="1503650" y="2903647"/>
              <a:ext cx="3110377" cy="2686212"/>
              <a:chOff x="474279" y="1991694"/>
              <a:chExt cx="5414855" cy="3769265"/>
            </a:xfrm>
          </p:grpSpPr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8F775566-6D03-42F2-8817-0DF142C576A6}"/>
                  </a:ext>
                </a:extLst>
              </p:cNvPr>
              <p:cNvCxnSpPr/>
              <p:nvPr/>
            </p:nvCxnSpPr>
            <p:spPr>
              <a:xfrm>
                <a:off x="1197109" y="1991694"/>
                <a:ext cx="32184" cy="32524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2A9EF376-F1E2-4966-9733-37E5BC0B8E5C}"/>
                  </a:ext>
                </a:extLst>
              </p:cNvPr>
              <p:cNvCxnSpPr/>
              <p:nvPr/>
            </p:nvCxnSpPr>
            <p:spPr>
              <a:xfrm flipH="1">
                <a:off x="1229294" y="5226007"/>
                <a:ext cx="403910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feld 14">
                <a:extLst>
                  <a:ext uri="{FF2B5EF4-FFF2-40B4-BE49-F238E27FC236}">
                    <a16:creationId xmlns:a16="http://schemas.microsoft.com/office/drawing/2014/main" id="{1C15B8D2-1704-486E-B7EE-BCDFA9965BEE}"/>
                  </a:ext>
                </a:extLst>
              </p:cNvPr>
              <p:cNvSpPr txBox="1"/>
              <p:nvPr/>
            </p:nvSpPr>
            <p:spPr>
              <a:xfrm>
                <a:off x="1796450" y="5162711"/>
                <a:ext cx="2844211" cy="59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400" dirty="0"/>
                  <a:t>Connectivity</a:t>
                </a:r>
              </a:p>
            </p:txBody>
          </p:sp>
          <p:sp>
            <p:nvSpPr>
              <p:cNvPr id="46" name="Textfeld 18">
                <a:extLst>
                  <a:ext uri="{FF2B5EF4-FFF2-40B4-BE49-F238E27FC236}">
                    <a16:creationId xmlns:a16="http://schemas.microsoft.com/office/drawing/2014/main" id="{6B0E8DB4-F469-4859-88DA-536520721262}"/>
                  </a:ext>
                </a:extLst>
              </p:cNvPr>
              <p:cNvSpPr txBox="1"/>
              <p:nvPr/>
            </p:nvSpPr>
            <p:spPr>
              <a:xfrm rot="16200000">
                <a:off x="-38775" y="2997585"/>
                <a:ext cx="1721633" cy="69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Diversity</a:t>
                </a:r>
              </a:p>
            </p:txBody>
          </p:sp>
          <p:sp>
            <p:nvSpPr>
              <p:cNvPr id="47" name="Gleichschenkliges Dreieck 46">
                <a:extLst>
                  <a:ext uri="{FF2B5EF4-FFF2-40B4-BE49-F238E27FC236}">
                    <a16:creationId xmlns:a16="http://schemas.microsoft.com/office/drawing/2014/main" id="{9BCEC172-39D6-4571-8A74-9D5BDEA89660}"/>
                  </a:ext>
                </a:extLst>
              </p:cNvPr>
              <p:cNvSpPr/>
              <p:nvPr/>
            </p:nvSpPr>
            <p:spPr>
              <a:xfrm rot="5400000">
                <a:off x="5297811" y="5104014"/>
                <a:ext cx="173432" cy="23226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A0A460B9-CBB3-488F-AF75-6D4348141086}"/>
                  </a:ext>
                </a:extLst>
              </p:cNvPr>
              <p:cNvSpPr/>
              <p:nvPr/>
            </p:nvSpPr>
            <p:spPr>
              <a:xfrm>
                <a:off x="1326183" y="2404085"/>
                <a:ext cx="3796879" cy="2694755"/>
              </a:xfrm>
              <a:custGeom>
                <a:avLst/>
                <a:gdLst>
                  <a:gd name="connsiteX0" fmla="*/ 0 w 3796879"/>
                  <a:gd name="connsiteY0" fmla="*/ 2694755 h 2694755"/>
                  <a:gd name="connsiteX1" fmla="*/ 902289 w 3796879"/>
                  <a:gd name="connsiteY1" fmla="*/ 1441240 h 2694755"/>
                  <a:gd name="connsiteX2" fmla="*/ 1786410 w 3796879"/>
                  <a:gd name="connsiteY2" fmla="*/ 666119 h 2694755"/>
                  <a:gd name="connsiteX3" fmla="*/ 2694755 w 3796879"/>
                  <a:gd name="connsiteY3" fmla="*/ 230114 h 2694755"/>
                  <a:gd name="connsiteX4" fmla="*/ 3796879 w 3796879"/>
                  <a:gd name="connsiteY4" fmla="*/ 0 h 269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6879" h="2694755">
                    <a:moveTo>
                      <a:pt x="0" y="2694755"/>
                    </a:moveTo>
                    <a:cubicBezTo>
                      <a:pt x="302277" y="2237050"/>
                      <a:pt x="604554" y="1779346"/>
                      <a:pt x="902289" y="1441240"/>
                    </a:cubicBezTo>
                    <a:cubicBezTo>
                      <a:pt x="1200024" y="1103134"/>
                      <a:pt x="1487666" y="867973"/>
                      <a:pt x="1786410" y="666119"/>
                    </a:cubicBezTo>
                    <a:cubicBezTo>
                      <a:pt x="2085154" y="464265"/>
                      <a:pt x="2359677" y="341134"/>
                      <a:pt x="2694755" y="230114"/>
                    </a:cubicBezTo>
                    <a:cubicBezTo>
                      <a:pt x="3029833" y="119094"/>
                      <a:pt x="3413356" y="59547"/>
                      <a:pt x="3796879" y="0"/>
                    </a:cubicBezTo>
                  </a:path>
                </a:pathLst>
              </a:custGeom>
              <a:noFill/>
              <a:ln w="50800">
                <a:solidFill>
                  <a:srgbClr val="F551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E6948B57-3F4D-4D77-8FC9-7159095307C1}"/>
                  </a:ext>
                </a:extLst>
              </p:cNvPr>
              <p:cNvSpPr/>
              <p:nvPr/>
            </p:nvSpPr>
            <p:spPr>
              <a:xfrm>
                <a:off x="1318221" y="2372170"/>
                <a:ext cx="3796879" cy="2694755"/>
              </a:xfrm>
              <a:custGeom>
                <a:avLst/>
                <a:gdLst>
                  <a:gd name="connsiteX0" fmla="*/ 0 w 3796879"/>
                  <a:gd name="connsiteY0" fmla="*/ 2694755 h 2694755"/>
                  <a:gd name="connsiteX1" fmla="*/ 902289 w 3796879"/>
                  <a:gd name="connsiteY1" fmla="*/ 1441240 h 2694755"/>
                  <a:gd name="connsiteX2" fmla="*/ 1786410 w 3796879"/>
                  <a:gd name="connsiteY2" fmla="*/ 666119 h 2694755"/>
                  <a:gd name="connsiteX3" fmla="*/ 2694755 w 3796879"/>
                  <a:gd name="connsiteY3" fmla="*/ 230114 h 2694755"/>
                  <a:gd name="connsiteX4" fmla="*/ 3796879 w 3796879"/>
                  <a:gd name="connsiteY4" fmla="*/ 0 h 269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6879" h="2694755">
                    <a:moveTo>
                      <a:pt x="0" y="2694755"/>
                    </a:moveTo>
                    <a:cubicBezTo>
                      <a:pt x="302277" y="2237050"/>
                      <a:pt x="604554" y="1779346"/>
                      <a:pt x="902289" y="1441240"/>
                    </a:cubicBezTo>
                    <a:cubicBezTo>
                      <a:pt x="1200024" y="1103134"/>
                      <a:pt x="1487666" y="867973"/>
                      <a:pt x="1786410" y="666119"/>
                    </a:cubicBezTo>
                    <a:cubicBezTo>
                      <a:pt x="2085154" y="464265"/>
                      <a:pt x="2359677" y="341134"/>
                      <a:pt x="2694755" y="230114"/>
                    </a:cubicBezTo>
                    <a:cubicBezTo>
                      <a:pt x="3029833" y="119094"/>
                      <a:pt x="3413356" y="59547"/>
                      <a:pt x="3796879" y="0"/>
                    </a:cubicBezTo>
                  </a:path>
                </a:pathLst>
              </a:custGeom>
              <a:noFill/>
              <a:ln w="50800">
                <a:solidFill>
                  <a:srgbClr val="A6CD00"/>
                </a:solidFill>
                <a:prstDash val="sysDot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/>
              </a:p>
            </p:txBody>
          </p:sp>
          <p:sp>
            <p:nvSpPr>
              <p:cNvPr id="51" name="Textfeld 30">
                <a:extLst>
                  <a:ext uri="{FF2B5EF4-FFF2-40B4-BE49-F238E27FC236}">
                    <a16:creationId xmlns:a16="http://schemas.microsoft.com/office/drawing/2014/main" id="{BFFD1140-E1ED-47D4-9BCB-92BB934E5B0A}"/>
                  </a:ext>
                </a:extLst>
              </p:cNvPr>
              <p:cNvSpPr txBox="1"/>
              <p:nvPr/>
            </p:nvSpPr>
            <p:spPr>
              <a:xfrm>
                <a:off x="4445917" y="2301479"/>
                <a:ext cx="1370211" cy="89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b="1" dirty="0">
                    <a:solidFill>
                      <a:srgbClr val="F551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α</a:t>
                </a:r>
                <a:endParaRPr lang="de-DE" sz="2400" b="1" dirty="0">
                  <a:solidFill>
                    <a:srgbClr val="F55100"/>
                  </a:solidFill>
                </a:endParaRPr>
              </a:p>
            </p:txBody>
          </p:sp>
          <p:sp>
            <p:nvSpPr>
              <p:cNvPr id="52" name="Textfeld 33">
                <a:extLst>
                  <a:ext uri="{FF2B5EF4-FFF2-40B4-BE49-F238E27FC236}">
                    <a16:creationId xmlns:a16="http://schemas.microsoft.com/office/drawing/2014/main" id="{366C481A-78B7-477B-9F9C-350A9F6456B0}"/>
                  </a:ext>
                </a:extLst>
              </p:cNvPr>
              <p:cNvSpPr txBox="1"/>
              <p:nvPr/>
            </p:nvSpPr>
            <p:spPr>
              <a:xfrm>
                <a:off x="4518923" y="3986267"/>
                <a:ext cx="1370211" cy="89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b="1" dirty="0">
                    <a:solidFill>
                      <a:srgbClr val="90AD1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β</a:t>
                </a:r>
                <a:endParaRPr lang="de-DE" sz="2400" b="1" dirty="0">
                  <a:solidFill>
                    <a:srgbClr val="90AD16"/>
                  </a:solidFill>
                </a:endParaRPr>
              </a:p>
            </p:txBody>
          </p:sp>
        </p:grpSp>
        <p:sp>
          <p:nvSpPr>
            <p:cNvPr id="42" name="Gleichschenkliges Dreieck 41">
              <a:extLst>
                <a:ext uri="{FF2B5EF4-FFF2-40B4-BE49-F238E27FC236}">
                  <a16:creationId xmlns:a16="http://schemas.microsoft.com/office/drawing/2014/main" id="{3F15A9BE-AF9C-40AA-A97F-FBBE6DE0FCCD}"/>
                </a:ext>
              </a:extLst>
            </p:cNvPr>
            <p:cNvSpPr/>
            <p:nvPr/>
          </p:nvSpPr>
          <p:spPr>
            <a:xfrm>
              <a:off x="1857055" y="2775307"/>
              <a:ext cx="123598" cy="13341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</p:grpSp>
      <p:sp>
        <p:nvSpPr>
          <p:cNvPr id="53" name="Inhaltsplatzhalter 2">
            <a:extLst>
              <a:ext uri="{FF2B5EF4-FFF2-40B4-BE49-F238E27FC236}">
                <a16:creationId xmlns:a16="http://schemas.microsoft.com/office/drawing/2014/main" id="{40972149-3A44-498E-803C-892B3387BB1F}"/>
              </a:ext>
            </a:extLst>
          </p:cNvPr>
          <p:cNvSpPr txBox="1">
            <a:spLocks/>
          </p:cNvSpPr>
          <p:nvPr/>
        </p:nvSpPr>
        <p:spPr bwMode="auto">
          <a:xfrm>
            <a:off x="5262881" y="1176655"/>
            <a:ext cx="4679314" cy="22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-"/>
              <a:defRPr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Quantitative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assessment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of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spatiotemporal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connectivity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changes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in fluvial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systems</a:t>
            </a:r>
            <a:endParaRPr lang="de-DE" sz="1800" kern="0" dirty="0"/>
          </a:p>
          <a:p>
            <a:pPr marL="342265" indent="-342265">
              <a:buFont typeface="Wingdings" panose="05000000000000000000"/>
              <a:buChar char="Ø"/>
            </a:pPr>
            <a:r>
              <a:rPr lang="en-US" sz="1800" b="0" kern="0" dirty="0">
                <a:cs typeface="Calibri"/>
                <a:sym typeface="+mn-ea"/>
              </a:rPr>
              <a:t>Estimation of </a:t>
            </a:r>
            <a:r>
              <a:rPr lang="en-US" sz="1800" kern="0" dirty="0">
                <a:cs typeface="Calibri"/>
                <a:sym typeface="+mn-ea"/>
              </a:rPr>
              <a:t>connectivity status quo </a:t>
            </a:r>
            <a:r>
              <a:rPr lang="en-US" sz="1800" b="0" kern="0" dirty="0">
                <a:cs typeface="Calibri"/>
                <a:sym typeface="+mn-ea"/>
              </a:rPr>
              <a:t>and efficient </a:t>
            </a:r>
            <a:r>
              <a:rPr lang="en-US" sz="1800" kern="0" dirty="0">
                <a:cs typeface="Calibri"/>
                <a:sym typeface="+mn-ea"/>
              </a:rPr>
              <a:t>planning of restoration/conservation measures</a:t>
            </a:r>
          </a:p>
        </p:txBody>
      </p:sp>
      <p:sp>
        <p:nvSpPr>
          <p:cNvPr id="54" name="Inhaltsplatzhalter 2">
            <a:extLst>
              <a:ext uri="{FF2B5EF4-FFF2-40B4-BE49-F238E27FC236}">
                <a16:creationId xmlns:a16="http://schemas.microsoft.com/office/drawing/2014/main" id="{DA72240B-C11B-4208-A472-F13E872B252B}"/>
              </a:ext>
            </a:extLst>
          </p:cNvPr>
          <p:cNvSpPr txBox="1">
            <a:spLocks/>
          </p:cNvSpPr>
          <p:nvPr/>
        </p:nvSpPr>
        <p:spPr bwMode="auto">
          <a:xfrm>
            <a:off x="5258751" y="4462632"/>
            <a:ext cx="4679314" cy="22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-"/>
              <a:defRPr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Quantitative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assessment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of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fish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communities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and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umbrella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species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in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the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Danube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and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tropical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systems</a:t>
            </a:r>
            <a:endParaRPr lang="de-DE" sz="1800" b="0" kern="0" dirty="0"/>
          </a:p>
          <a:p>
            <a:pPr marL="342265" indent="-342265">
              <a:buFont typeface="Wingdings" panose="05000000000000000000"/>
              <a:buChar char="Ø"/>
            </a:pPr>
            <a:r>
              <a:rPr lang="en-US" sz="1800" kern="0" dirty="0">
                <a:cs typeface="Calibri"/>
                <a:sym typeface="+mn-ea"/>
              </a:rPr>
              <a:t>Establish monitoring based decision tools</a:t>
            </a:r>
            <a:r>
              <a:rPr lang="en-US" sz="1800" b="0" kern="0" dirty="0">
                <a:cs typeface="Calibri"/>
                <a:sym typeface="+mn-ea"/>
              </a:rPr>
              <a:t> to prioritize the </a:t>
            </a:r>
            <a:r>
              <a:rPr lang="en-US" sz="1800" kern="0" dirty="0">
                <a:cs typeface="Calibri"/>
                <a:sym typeface="+mn-ea"/>
              </a:rPr>
              <a:t>management</a:t>
            </a:r>
            <a:r>
              <a:rPr lang="en-US" sz="1800" b="0" kern="0" dirty="0">
                <a:cs typeface="Calibri"/>
                <a:sym typeface="+mn-ea"/>
              </a:rPr>
              <a:t> of natural resources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37A61221-A8F9-4CAB-A1F0-4A3DC7173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62" y="4425632"/>
            <a:ext cx="2061122" cy="190935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E0AFA61-DF44-4D7D-AAC7-27157FF87A26}"/>
              </a:ext>
            </a:extLst>
          </p:cNvPr>
          <p:cNvSpPr txBox="1"/>
          <p:nvPr/>
        </p:nvSpPr>
        <p:spPr>
          <a:xfrm>
            <a:off x="782724" y="6027208"/>
            <a:ext cx="1214211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dirty="0"/>
              <a:t>Monitoring </a:t>
            </a:r>
            <a:r>
              <a:rPr lang="de-DE" sz="1400" b="0" dirty="0" err="1"/>
              <a:t>data</a:t>
            </a:r>
            <a:endParaRPr lang="de-DE" sz="1400" b="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67F515B-C182-4A24-B426-326079C62391}"/>
              </a:ext>
            </a:extLst>
          </p:cNvPr>
          <p:cNvSpPr txBox="1"/>
          <p:nvPr/>
        </p:nvSpPr>
        <p:spPr>
          <a:xfrm>
            <a:off x="394921" y="5478780"/>
            <a:ext cx="1989819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dirty="0" err="1"/>
              <a:t>Species</a:t>
            </a:r>
            <a:r>
              <a:rPr lang="de-DE" sz="1400" b="0" dirty="0"/>
              <a:t> Distribution Model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43053D21-0E99-4A4C-B2B9-434658D86B8B}"/>
              </a:ext>
            </a:extLst>
          </p:cNvPr>
          <p:cNvSpPr txBox="1"/>
          <p:nvPr/>
        </p:nvSpPr>
        <p:spPr>
          <a:xfrm>
            <a:off x="695550" y="4941440"/>
            <a:ext cx="1373416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dirty="0"/>
              <a:t>Management Plan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71D794E1-3D96-4014-AE84-9601929E9664}"/>
              </a:ext>
            </a:extLst>
          </p:cNvPr>
          <p:cNvSpPr txBox="1"/>
          <p:nvPr/>
        </p:nvSpPr>
        <p:spPr>
          <a:xfrm>
            <a:off x="647988" y="4381850"/>
            <a:ext cx="1483687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dirty="0" err="1"/>
              <a:t>Resource</a:t>
            </a:r>
            <a:r>
              <a:rPr lang="de-DE" sz="1400" b="0" dirty="0"/>
              <a:t> </a:t>
            </a:r>
            <a:r>
              <a:rPr lang="de-DE" sz="1400" b="0" dirty="0" err="1"/>
              <a:t>allocation</a:t>
            </a:r>
            <a:endParaRPr lang="de-DE" sz="1400" b="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08B7EFB-B974-48B7-B6C1-8DBF13857A4E}"/>
              </a:ext>
            </a:extLst>
          </p:cNvPr>
          <p:cNvCxnSpPr>
            <a:cxnSpLocks/>
            <a:stCxn id="13" idx="0"/>
            <a:endCxn id="60" idx="2"/>
          </p:cNvCxnSpPr>
          <p:nvPr/>
        </p:nvCxnSpPr>
        <p:spPr bwMode="auto">
          <a:xfrm flipV="1">
            <a:off x="1389830" y="5786557"/>
            <a:ext cx="1" cy="24065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1F4E3B98-EA53-4200-87EE-8782555D238A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9143" y="5238129"/>
            <a:ext cx="1" cy="24065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7B092EF7-F682-4CD9-B493-57A5558BF573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9143" y="4696841"/>
            <a:ext cx="1" cy="24065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Grafik 37">
            <a:extLst>
              <a:ext uri="{FF2B5EF4-FFF2-40B4-BE49-F238E27FC236}">
                <a16:creationId xmlns:a16="http://schemas.microsoft.com/office/drawing/2014/main" id="{74DC57AB-76AA-459C-809D-CF5EEAD21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72" y="892651"/>
            <a:ext cx="2915081" cy="29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255" y="212725"/>
            <a:ext cx="8326755" cy="1139825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en-GB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Aquatic-terrestrial linkages</a:t>
            </a:r>
            <a:endParaRPr lang="en-US" altLang="en-GB" sz="2000" b="1" i="1" dirty="0">
              <a:solidFill>
                <a:srgbClr val="666369"/>
              </a:solidFill>
              <a:latin typeface="+mn-lt"/>
              <a:cs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FB568-8C87-444C-8007-E5286FFCEA90}" type="slidenum">
              <a:rPr lang="de-DE"/>
              <a:t>13</a:t>
            </a:fld>
            <a:endParaRPr lang="de-DE" dirty="0"/>
          </a:p>
        </p:txBody>
      </p:sp>
      <p:cxnSp>
        <p:nvCxnSpPr>
          <p:cNvPr id="7" name="Gerader Verbinder 4"/>
          <p:cNvCxnSpPr/>
          <p:nvPr userDrawn="1"/>
        </p:nvCxnSpPr>
        <p:spPr bwMode="auto">
          <a:xfrm>
            <a:off x="9851259" y="142388"/>
            <a:ext cx="0" cy="6296481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7"/>
          <p:cNvSpPr txBox="1"/>
          <p:nvPr/>
        </p:nvSpPr>
        <p:spPr>
          <a:xfrm>
            <a:off x="317500" y="3820795"/>
            <a:ext cx="521168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i="1" dirty="0">
                <a:solidFill>
                  <a:srgbClr val="666369"/>
                </a:solidFill>
                <a:sym typeface="+mn-ea"/>
              </a:rPr>
              <a:t>Landscape effects on soil quality and biodiversity </a:t>
            </a:r>
            <a:endParaRPr lang="en-US" sz="2000" dirty="0"/>
          </a:p>
        </p:txBody>
      </p:sp>
      <p:pic>
        <p:nvPicPr>
          <p:cNvPr id="24" name="Grafik 29">
            <a:extLst>
              <a:ext uri="{FF2B5EF4-FFF2-40B4-BE49-F238E27FC236}">
                <a16:creationId xmlns:a16="http://schemas.microsoft.com/office/drawing/2014/main" id="{1438F9CF-E7AB-4445-9B2F-4C756E0AA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06" y="2676379"/>
            <a:ext cx="1369434" cy="1010589"/>
          </a:xfrm>
          <a:prstGeom prst="rect">
            <a:avLst/>
          </a:prstGeom>
        </p:spPr>
      </p:pic>
      <p:sp>
        <p:nvSpPr>
          <p:cNvPr id="27" name="TextBox 10">
            <a:extLst>
              <a:ext uri="{FF2B5EF4-FFF2-40B4-BE49-F238E27FC236}">
                <a16:creationId xmlns:a16="http://schemas.microsoft.com/office/drawing/2014/main" id="{9CFF275A-DFCB-454B-977B-E36CC9663C52}"/>
              </a:ext>
            </a:extLst>
          </p:cNvPr>
          <p:cNvSpPr txBox="1"/>
          <p:nvPr/>
        </p:nvSpPr>
        <p:spPr>
          <a:xfrm>
            <a:off x="9750567" y="3686968"/>
            <a:ext cx="2701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PA 6</a:t>
            </a:r>
          </a:p>
          <a:p>
            <a:pPr algn="ctr"/>
            <a:r>
              <a:rPr lang="en-GB" sz="1400" dirty="0"/>
              <a:t>Biodiversity and landscapes, quality of air and soils</a:t>
            </a:r>
          </a:p>
        </p:txBody>
      </p:sp>
      <p:sp>
        <p:nvSpPr>
          <p:cNvPr id="53" name="Inhaltsplatzhalter 2">
            <a:extLst>
              <a:ext uri="{FF2B5EF4-FFF2-40B4-BE49-F238E27FC236}">
                <a16:creationId xmlns:a16="http://schemas.microsoft.com/office/drawing/2014/main" id="{40972149-3A44-498E-803C-892B3387BB1F}"/>
              </a:ext>
            </a:extLst>
          </p:cNvPr>
          <p:cNvSpPr txBox="1">
            <a:spLocks/>
          </p:cNvSpPr>
          <p:nvPr/>
        </p:nvSpPr>
        <p:spPr bwMode="auto">
          <a:xfrm>
            <a:off x="5262881" y="1176655"/>
            <a:ext cx="4588378" cy="22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-"/>
              <a:defRPr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Assessing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the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effects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of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leaf</a:t>
            </a:r>
            <a:r>
              <a:rPr lang="de-DE" sz="180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litter</a:t>
            </a:r>
            <a:r>
              <a:rPr lang="de-DE" sz="180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quality</a:t>
            </a:r>
            <a:r>
              <a:rPr lang="de-DE" sz="180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and </a:t>
            </a:r>
            <a:r>
              <a:rPr lang="de-DE" sz="180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aquatic</a:t>
            </a:r>
            <a:r>
              <a:rPr lang="de-DE" sz="180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insect</a:t>
            </a:r>
            <a:r>
              <a:rPr lang="de-DE" sz="180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diversity</a:t>
            </a:r>
            <a:r>
              <a:rPr lang="de-DE" sz="180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on </a:t>
            </a:r>
            <a:r>
              <a:rPr lang="de-DE" sz="180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stream </a:t>
            </a:r>
            <a:r>
              <a:rPr lang="de-DE" sz="180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ecosystem</a:t>
            </a:r>
            <a:r>
              <a:rPr lang="de-DE" sz="180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functions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(i.e.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coarse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particulate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decomposition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and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fine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particulate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matter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composition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)</a:t>
            </a:r>
            <a:endParaRPr lang="de-DE" sz="1800" b="0" kern="0" dirty="0"/>
          </a:p>
          <a:p>
            <a:pPr marL="342265" indent="-342265">
              <a:buFont typeface="Wingdings" panose="05000000000000000000"/>
              <a:buChar char="Ø"/>
            </a:pPr>
            <a:r>
              <a:rPr lang="en-US" sz="1800" b="0" kern="0" dirty="0">
                <a:cs typeface="Calibri"/>
                <a:sym typeface="+mn-ea"/>
              </a:rPr>
              <a:t>Linking biodiversity in </a:t>
            </a:r>
            <a:r>
              <a:rPr lang="en-US" sz="1800" kern="0" dirty="0">
                <a:cs typeface="Calibri"/>
                <a:sym typeface="+mn-ea"/>
              </a:rPr>
              <a:t>aquatic-terrestrial interfaces</a:t>
            </a:r>
            <a:r>
              <a:rPr lang="en-US" sz="1800" b="0" kern="0" dirty="0">
                <a:cs typeface="Calibri"/>
                <a:sym typeface="+mn-ea"/>
              </a:rPr>
              <a:t> to stream ecosystem functioning</a:t>
            </a:r>
          </a:p>
        </p:txBody>
      </p:sp>
      <p:sp>
        <p:nvSpPr>
          <p:cNvPr id="54" name="Inhaltsplatzhalter 2">
            <a:extLst>
              <a:ext uri="{FF2B5EF4-FFF2-40B4-BE49-F238E27FC236}">
                <a16:creationId xmlns:a16="http://schemas.microsoft.com/office/drawing/2014/main" id="{DA72240B-C11B-4208-A472-F13E872B252B}"/>
              </a:ext>
            </a:extLst>
          </p:cNvPr>
          <p:cNvSpPr txBox="1">
            <a:spLocks/>
          </p:cNvSpPr>
          <p:nvPr/>
        </p:nvSpPr>
        <p:spPr bwMode="auto">
          <a:xfrm>
            <a:off x="5258751" y="4462632"/>
            <a:ext cx="4588376" cy="22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Char char="-"/>
              <a:defRPr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00"/>
              </a:buClr>
              <a:buSzPct val="11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Investigation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of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effects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of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landscapes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and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tillage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systems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on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soil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health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and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nutrient</a:t>
            </a:r>
            <a:r>
              <a:rPr lang="de-DE" sz="1800" b="0" kern="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de-DE" sz="1800" b="0" kern="0" dirty="0" err="1">
                <a:solidFill>
                  <a:schemeClr val="accent5">
                    <a:lumMod val="50000"/>
                  </a:schemeClr>
                </a:solidFill>
                <a:sym typeface="+mn-ea"/>
              </a:rPr>
              <a:t>cycling</a:t>
            </a:r>
            <a:endParaRPr lang="de-DE" sz="1800" b="0" kern="0" dirty="0"/>
          </a:p>
          <a:p>
            <a:pPr marL="342265" indent="-342265">
              <a:buFont typeface="Wingdings" panose="05000000000000000000"/>
              <a:buChar char="Ø"/>
            </a:pPr>
            <a:r>
              <a:rPr lang="en-US" sz="1800" b="0" kern="0" dirty="0">
                <a:cs typeface="Calibri"/>
                <a:sym typeface="+mn-ea"/>
              </a:rPr>
              <a:t>Linking the </a:t>
            </a:r>
            <a:r>
              <a:rPr lang="en-US" sz="1800" kern="0" dirty="0">
                <a:cs typeface="Calibri"/>
                <a:sym typeface="+mn-ea"/>
              </a:rPr>
              <a:t>long-term effects of tillage practices </a:t>
            </a:r>
            <a:r>
              <a:rPr lang="en-US" sz="1800" b="0" kern="0" dirty="0">
                <a:cs typeface="Calibri"/>
                <a:sym typeface="+mn-ea"/>
              </a:rPr>
              <a:t>and soil erosion on the nutrient storage capacity of soils to historical land-use changes</a:t>
            </a:r>
            <a:endParaRPr lang="en-US" sz="1800" kern="0" dirty="0">
              <a:cs typeface="Calibri"/>
              <a:sym typeface="+mn-ea"/>
            </a:endParaRPr>
          </a:p>
        </p:txBody>
      </p:sp>
      <p:pic>
        <p:nvPicPr>
          <p:cNvPr id="29" name="Picture 46">
            <a:extLst>
              <a:ext uri="{FF2B5EF4-FFF2-40B4-BE49-F238E27FC236}">
                <a16:creationId xmlns:a16="http://schemas.microsoft.com/office/drawing/2014/main" id="{99DCAF54-47CD-44BD-828C-F34D73F81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21342" r="28735" b="18908"/>
          <a:stretch>
            <a:fillRect/>
          </a:stretch>
        </p:blipFill>
        <p:spPr>
          <a:xfrm flipH="1">
            <a:off x="10607060" y="987592"/>
            <a:ext cx="1163935" cy="1434376"/>
          </a:xfrm>
          <a:prstGeom prst="rect">
            <a:avLst/>
          </a:prstGeom>
        </p:spPr>
      </p:pic>
      <p:sp>
        <p:nvSpPr>
          <p:cNvPr id="30" name="Text Box 62">
            <a:extLst>
              <a:ext uri="{FF2B5EF4-FFF2-40B4-BE49-F238E27FC236}">
                <a16:creationId xmlns:a16="http://schemas.microsoft.com/office/drawing/2014/main" id="{CFDA4431-157E-44C5-86E0-E90C83753D3D}"/>
              </a:ext>
            </a:extLst>
          </p:cNvPr>
          <p:cNvSpPr txBox="1"/>
          <p:nvPr/>
        </p:nvSpPr>
        <p:spPr>
          <a:xfrm>
            <a:off x="10589375" y="2252287"/>
            <a:ext cx="1238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Mourine Yegon</a:t>
            </a:r>
          </a:p>
        </p:txBody>
      </p:sp>
      <p:pic>
        <p:nvPicPr>
          <p:cNvPr id="31" name="Picture 44">
            <a:extLst>
              <a:ext uri="{FF2B5EF4-FFF2-40B4-BE49-F238E27FC236}">
                <a16:creationId xmlns:a16="http://schemas.microsoft.com/office/drawing/2014/main" id="{51ADA493-7776-4E16-BD5D-C5976D2A4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t="20872" r="22851" b="20332"/>
          <a:stretch>
            <a:fillRect/>
          </a:stretch>
        </p:blipFill>
        <p:spPr>
          <a:xfrm flipH="1">
            <a:off x="10572239" y="4627781"/>
            <a:ext cx="1163936" cy="1225165"/>
          </a:xfrm>
          <a:prstGeom prst="rect">
            <a:avLst/>
          </a:prstGeom>
        </p:spPr>
      </p:pic>
      <p:sp>
        <p:nvSpPr>
          <p:cNvPr id="32" name="Text Box 62">
            <a:extLst>
              <a:ext uri="{FF2B5EF4-FFF2-40B4-BE49-F238E27FC236}">
                <a16:creationId xmlns:a16="http://schemas.microsoft.com/office/drawing/2014/main" id="{96C5C418-07F3-4F52-9CFF-4DA7574F8786}"/>
              </a:ext>
            </a:extLst>
          </p:cNvPr>
          <p:cNvSpPr txBox="1"/>
          <p:nvPr/>
        </p:nvSpPr>
        <p:spPr>
          <a:xfrm>
            <a:off x="10666094" y="5747318"/>
            <a:ext cx="1110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Marton</a:t>
            </a:r>
            <a:r>
              <a:rPr lang="en-US" sz="1400" dirty="0"/>
              <a:t> Toth  </a:t>
            </a:r>
          </a:p>
        </p:txBody>
      </p:sp>
      <p:pic>
        <p:nvPicPr>
          <p:cNvPr id="38" name="Picture 25">
            <a:extLst>
              <a:ext uri="{FF2B5EF4-FFF2-40B4-BE49-F238E27FC236}">
                <a16:creationId xmlns:a16="http://schemas.microsoft.com/office/drawing/2014/main" id="{8C609B15-2B9A-479C-833D-95BE2F823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28" y="1176655"/>
            <a:ext cx="1801956" cy="2397098"/>
          </a:xfrm>
          <a:prstGeom prst="rect">
            <a:avLst/>
          </a:prstGeom>
        </p:spPr>
      </p:pic>
      <p:pic>
        <p:nvPicPr>
          <p:cNvPr id="49" name="Picture 41">
            <a:extLst>
              <a:ext uri="{FF2B5EF4-FFF2-40B4-BE49-F238E27FC236}">
                <a16:creationId xmlns:a16="http://schemas.microsoft.com/office/drawing/2014/main" id="{1326259F-E8AE-4001-93D9-E1F014D201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24" y="1234044"/>
            <a:ext cx="1994953" cy="2336078"/>
          </a:xfrm>
          <a:prstGeom prst="rect">
            <a:avLst/>
          </a:prstGeom>
        </p:spPr>
      </p:pic>
      <p:pic>
        <p:nvPicPr>
          <p:cNvPr id="57" name="Picture 49">
            <a:extLst>
              <a:ext uri="{FF2B5EF4-FFF2-40B4-BE49-F238E27FC236}">
                <a16:creationId xmlns:a16="http://schemas.microsoft.com/office/drawing/2014/main" id="{C7E414A9-4B50-4D9C-819C-C663DF4E66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5"/>
          <a:stretch>
            <a:fillRect/>
          </a:stretch>
        </p:blipFill>
        <p:spPr>
          <a:xfrm>
            <a:off x="138412" y="4613335"/>
            <a:ext cx="2972179" cy="1569882"/>
          </a:xfrm>
          <a:prstGeom prst="rect">
            <a:avLst/>
          </a:prstGeom>
        </p:spPr>
      </p:pic>
      <p:pic>
        <p:nvPicPr>
          <p:cNvPr id="56" name="Picture 43">
            <a:extLst>
              <a:ext uri="{FF2B5EF4-FFF2-40B4-BE49-F238E27FC236}">
                <a16:creationId xmlns:a16="http://schemas.microsoft.com/office/drawing/2014/main" id="{4D049082-FBD8-4E16-A7A5-02C51014A2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00" y="4462632"/>
            <a:ext cx="2588616" cy="186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F12B0D57-6F97-4904-BB61-2AAEC1820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21870" r="22768" b="18379"/>
          <a:stretch>
            <a:fillRect/>
          </a:stretch>
        </p:blipFill>
        <p:spPr>
          <a:xfrm flipH="1">
            <a:off x="10867142" y="4450963"/>
            <a:ext cx="487296" cy="493682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C313649-4899-42DF-880B-C88878D93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477" y="3546520"/>
            <a:ext cx="504069" cy="457993"/>
          </a:xfrm>
          <a:prstGeom prst="rect">
            <a:avLst/>
          </a:prstGeom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22C316CA-F6C5-4942-922A-CD8A69EF1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7923" y="4520522"/>
            <a:ext cx="464126" cy="493134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8620234-06B3-4FC3-9C72-A21C57CAB4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2186" r="17274" b="18062"/>
          <a:stretch>
            <a:fillRect/>
          </a:stretch>
        </p:blipFill>
        <p:spPr>
          <a:xfrm flipH="1">
            <a:off x="10207523" y="5981083"/>
            <a:ext cx="522288" cy="5060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F8BE233E-9EEE-4AC6-984F-7A2902F553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t="22335" r="24004" b="22964"/>
          <a:stretch>
            <a:fillRect/>
          </a:stretch>
        </p:blipFill>
        <p:spPr>
          <a:xfrm flipH="1">
            <a:off x="10572412" y="5527767"/>
            <a:ext cx="441749" cy="463554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A7B9AB95-8A16-4CF0-B133-E1BA327FEE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26234" r="20466" b="18133"/>
          <a:stretch>
            <a:fillRect/>
          </a:stretch>
        </p:blipFill>
        <p:spPr>
          <a:xfrm flipH="1">
            <a:off x="10395580" y="4977357"/>
            <a:ext cx="555106" cy="493682"/>
          </a:xfrm>
          <a:prstGeom prst="rect">
            <a:avLst/>
          </a:prstGeom>
        </p:spPr>
      </p:pic>
      <p:pic>
        <p:nvPicPr>
          <p:cNvPr id="13" name="Picture 46">
            <a:extLst>
              <a:ext uri="{FF2B5EF4-FFF2-40B4-BE49-F238E27FC236}">
                <a16:creationId xmlns:a16="http://schemas.microsoft.com/office/drawing/2014/main" id="{0FDA1570-1684-4AEA-BB0D-CE26E9293A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21342" r="28735" b="18908"/>
          <a:stretch>
            <a:fillRect/>
          </a:stretch>
        </p:blipFill>
        <p:spPr>
          <a:xfrm flipH="1">
            <a:off x="9566835" y="5851980"/>
            <a:ext cx="473039" cy="582950"/>
          </a:xfrm>
          <a:prstGeom prst="rect">
            <a:avLst/>
          </a:prstGeom>
        </p:spPr>
      </p:pic>
      <p:pic>
        <p:nvPicPr>
          <p:cNvPr id="14" name="Picture 44">
            <a:extLst>
              <a:ext uri="{FF2B5EF4-FFF2-40B4-BE49-F238E27FC236}">
                <a16:creationId xmlns:a16="http://schemas.microsoft.com/office/drawing/2014/main" id="{8FD4E7A8-46B1-4556-A793-1A83E1B0C5E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t="20872" r="22851" b="20332"/>
          <a:stretch>
            <a:fillRect/>
          </a:stretch>
        </p:blipFill>
        <p:spPr>
          <a:xfrm flipH="1">
            <a:off x="9531823" y="4968489"/>
            <a:ext cx="473039" cy="497923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E09EC01F-00B0-486C-B6F0-105246AF01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0798" r="20106" b="12289"/>
          <a:stretch>
            <a:fillRect/>
          </a:stretch>
        </p:blipFill>
        <p:spPr>
          <a:xfrm flipH="1">
            <a:off x="11590516" y="3566464"/>
            <a:ext cx="473808" cy="552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140" y="119070"/>
            <a:ext cx="6968889" cy="1139825"/>
          </a:xfrm>
        </p:spPr>
        <p:txBody>
          <a:bodyPr/>
          <a:lstStyle/>
          <a:p>
            <a:r>
              <a:rPr lang="en-GB" dirty="0"/>
              <a:t>Our research helps establishing a scientific base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75" y="1516284"/>
            <a:ext cx="6669662" cy="4514850"/>
          </a:xfrm>
        </p:spPr>
        <p:txBody>
          <a:bodyPr/>
          <a:lstStyle/>
          <a:p>
            <a:pPr marL="342265" indent="-342265"/>
            <a:r>
              <a:rPr lang="en-GB" b="1" dirty="0"/>
              <a:t>Counteract habitat and biodiversity loss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GB" dirty="0"/>
              <a:t>Re-establish habitat connectivity and migration routes</a:t>
            </a:r>
          </a:p>
          <a:p>
            <a:pPr marL="342265" indent="-342265"/>
            <a:r>
              <a:rPr lang="en-GB" b="1" dirty="0"/>
              <a:t>Reduce soil erosion </a:t>
            </a:r>
            <a:r>
              <a:rPr lang="en-GB" dirty="0"/>
              <a:t>through sustainable agriculture</a:t>
            </a:r>
          </a:p>
          <a:p>
            <a:pPr marL="342265" indent="-342265"/>
            <a:endParaRPr lang="en-GB" dirty="0"/>
          </a:p>
          <a:p>
            <a:pPr marL="342265" indent="-342265"/>
            <a:r>
              <a:rPr lang="en-GB" b="1" dirty="0"/>
              <a:t>Improve monitoring systems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GB" dirty="0"/>
              <a:t>Increase efficiency of water quality monitoring</a:t>
            </a:r>
          </a:p>
          <a:p>
            <a:pPr marL="0" indent="0">
              <a:buNone/>
            </a:pPr>
            <a:endParaRPr lang="en-GB" dirty="0"/>
          </a:p>
          <a:p>
            <a:pPr marL="342265" indent="-342265"/>
            <a:r>
              <a:rPr lang="en-GB" b="1" dirty="0"/>
              <a:t>Implement</a:t>
            </a:r>
            <a:r>
              <a:rPr lang="en-GB" dirty="0"/>
              <a:t> integrative and sustainable </a:t>
            </a:r>
            <a:r>
              <a:rPr lang="en-GB" b="1" dirty="0"/>
              <a:t>management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FB568-8C87-444C-8007-E5286FFCEA90}" type="slidenum">
              <a:rPr lang="de-DE" smtClean="0"/>
              <a:t>14</a:t>
            </a:fld>
            <a:endParaRPr lang="de-DE" dirty="0"/>
          </a:p>
        </p:txBody>
      </p:sp>
      <p:pic>
        <p:nvPicPr>
          <p:cNvPr id="5" name="Picture 2" descr="Hotspot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32" y="921475"/>
            <a:ext cx="5222471" cy="52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7E451-5E50-44F8-9901-0436A75B4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192" dirty="0"/>
              <a:t>Biodiversity Crisis &amp; Challenges for Water Quality</a:t>
            </a:r>
            <a:endParaRPr lang="de-AT" sz="3192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1293C2-7003-4F65-AB98-49FF43974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AT" dirty="0"/>
              <a:t>Panel 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EDCB97-7A5C-48E9-B49B-C4A90645C3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0650" y="4723296"/>
            <a:ext cx="6245350" cy="1687692"/>
          </a:xfrm>
        </p:spPr>
        <p:txBody>
          <a:bodyPr/>
          <a:lstStyle/>
          <a:p>
            <a:r>
              <a:rPr lang="de-DE" dirty="0"/>
              <a:t>Assist. Prof. Dr. Bano Mehdi-Schulz</a:t>
            </a:r>
          </a:p>
          <a:p>
            <a:r>
              <a:rPr lang="de-DE" b="1" dirty="0"/>
              <a:t>Priv.-</a:t>
            </a:r>
            <a:r>
              <a:rPr lang="de-DE" b="1" dirty="0" err="1"/>
              <a:t>Doz</a:t>
            </a:r>
            <a:r>
              <a:rPr lang="de-DE" b="1" dirty="0"/>
              <a:t>. Dr. Gertrud </a:t>
            </a:r>
            <a:r>
              <a:rPr lang="de-DE" b="1" dirty="0" err="1"/>
              <a:t>Haidvogl</a:t>
            </a:r>
            <a:endParaRPr lang="de-DE" b="1" dirty="0"/>
          </a:p>
          <a:p>
            <a:r>
              <a:rPr lang="de-AT" b="1" dirty="0"/>
              <a:t>Univ. Prof. Dr. Thomas Hein</a:t>
            </a:r>
          </a:p>
          <a:p>
            <a:r>
              <a:rPr lang="de-AT" b="1" dirty="0"/>
              <a:t>BOKU University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C0521E60-7609-4135-92D6-420062643B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63" y="199"/>
            <a:ext cx="4667762" cy="6840141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408B634-AF15-4004-B913-88A698CB60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15" y="659289"/>
            <a:ext cx="1729740" cy="584200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69E1BC1-EE61-4EB7-8A36-A826E94E95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699" y="608489"/>
            <a:ext cx="1900208" cy="9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0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8BCAA-20BA-4619-9B52-E29222AD80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Home to unique ecosystems, with approx. 2000 plant and 5000 animal species</a:t>
            </a:r>
          </a:p>
          <a:p>
            <a:pPr marL="0" indent="0">
              <a:buNone/>
            </a:pPr>
            <a:r>
              <a:rPr lang="en-US" b="1" dirty="0"/>
              <a:t>Climate change </a:t>
            </a:r>
            <a:r>
              <a:rPr lang="en-US" dirty="0"/>
              <a:t>will increase air and water temperatures. More variable precipitation and water flows will impact ecosystems, habitats and biodiversity. Consequences are:</a:t>
            </a:r>
          </a:p>
          <a:p>
            <a:r>
              <a:rPr lang="en-US" dirty="0"/>
              <a:t>Migration patterns expected to expand northward and to higher altitudes</a:t>
            </a:r>
          </a:p>
          <a:p>
            <a:r>
              <a:rPr lang="en-US" dirty="0"/>
              <a:t>Some species will be threatened for extinction</a:t>
            </a:r>
          </a:p>
          <a:p>
            <a:r>
              <a:rPr lang="en-US" dirty="0"/>
              <a:t>Invasive species may increase</a:t>
            </a:r>
          </a:p>
          <a:p>
            <a:r>
              <a:rPr lang="en-US" dirty="0"/>
              <a:t>Shifts in flora and fauna</a:t>
            </a:r>
          </a:p>
          <a:p>
            <a:r>
              <a:rPr lang="en-US" dirty="0"/>
              <a:t>High stress for aquatic ecosystems, littoral communities and aquatic species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89DDF-CE0B-4FF5-9B00-5AD6E56037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B9F3A-28FA-420F-81BD-1730916A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Waters 2040 | Panel 2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8C67-7418-4162-AC85-2BED7C4B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21CBB8-91B4-479B-AB99-ED7BE45D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 in the Danube River Basin</a:t>
            </a:r>
            <a:endParaRPr lang="de-DE" dirty="0"/>
          </a:p>
        </p:txBody>
      </p:sp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7FD0E44F-602D-4F43-8A2E-4D2B498B3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76" y="1704944"/>
            <a:ext cx="5658608" cy="332210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36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3B7BB-F424-4F09-9CB4-8C5EBA3CDC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Improvements over last years, but still much work to be done, must consider both the ecological and chemical status</a:t>
            </a:r>
          </a:p>
          <a:p>
            <a:pPr marL="0" indent="0">
              <a:buNone/>
            </a:pPr>
            <a:r>
              <a:rPr lang="en-US" b="1" dirty="0"/>
              <a:t>Climate change </a:t>
            </a:r>
            <a:r>
              <a:rPr lang="en-US" dirty="0"/>
              <a:t>will exacerbate current threats, including agricultural runoff, industrial discharge, sediment transport, waste water treatment.</a:t>
            </a:r>
          </a:p>
          <a:p>
            <a:r>
              <a:rPr lang="en-US" dirty="0"/>
              <a:t>Groundwater declines esp. in summer, coupled with higher water withdrawals. Nutrient concentrations increase</a:t>
            </a:r>
          </a:p>
          <a:p>
            <a:r>
              <a:rPr lang="en-US" dirty="0"/>
              <a:t>Higher water temperatures, decreasing O</a:t>
            </a:r>
            <a:r>
              <a:rPr lang="en-US" baseline="-25000" dirty="0"/>
              <a:t>2</a:t>
            </a:r>
            <a:r>
              <a:rPr lang="en-US" dirty="0"/>
              <a:t> concentrations in rivers, aquifers and lakes</a:t>
            </a:r>
          </a:p>
          <a:p>
            <a:r>
              <a:rPr lang="en-US" dirty="0"/>
              <a:t>Emerging / hazardous substances, plastic pollution, etc. will affect drinking water</a:t>
            </a:r>
          </a:p>
          <a:p>
            <a:r>
              <a:rPr lang="en-US" dirty="0"/>
              <a:t>Aquatic life and biodiversity negatively affected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B6204-B835-4451-9A33-57560202B0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8D5D4-35F6-4106-9061-9B2499E4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Waters 2040 | Panel 2</a:t>
            </a:r>
            <a:endParaRPr lang="de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43DE4-CE33-44AE-8083-71A77646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F4AE-ED44-418B-82A8-29173D54C451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79C9A4-4E5F-4515-BA98-7D6D541D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in the Danube River Basin</a:t>
            </a:r>
            <a:endParaRPr lang="de-DE" dirty="0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3B20DF69-C435-4D2F-8E53-CEB2708D6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257" y="1748233"/>
            <a:ext cx="5568332" cy="394527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69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77E5A8-6F9D-42BD-8377-F8ECD1454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sz="1795" b="1" dirty="0"/>
              <a:t>Integrated </a:t>
            </a:r>
            <a:r>
              <a:rPr lang="de-AT" sz="1795" b="1" dirty="0" err="1"/>
              <a:t>water</a:t>
            </a:r>
            <a:r>
              <a:rPr lang="de-AT" sz="1795" b="1" dirty="0"/>
              <a:t> </a:t>
            </a:r>
            <a:r>
              <a:rPr lang="de-AT" sz="1795" b="1" dirty="0" err="1"/>
              <a:t>resources</a:t>
            </a:r>
            <a:r>
              <a:rPr lang="de-AT" sz="1795" b="1" dirty="0"/>
              <a:t> </a:t>
            </a:r>
            <a:r>
              <a:rPr lang="de-AT" sz="1795" b="1" dirty="0" err="1"/>
              <a:t>management</a:t>
            </a:r>
            <a:r>
              <a:rPr lang="de-AT" sz="1795" dirty="0"/>
              <a:t>. C</a:t>
            </a:r>
            <a:r>
              <a:rPr lang="en-US" sz="1795" dirty="0" err="1"/>
              <a:t>onsiders</a:t>
            </a:r>
            <a:r>
              <a:rPr lang="en-US" sz="1795" dirty="0"/>
              <a:t> interconnections between land, water and ecosystems</a:t>
            </a:r>
            <a:r>
              <a:rPr lang="de-AT" sz="1795" dirty="0"/>
              <a:t> and </a:t>
            </a:r>
            <a:r>
              <a:rPr lang="de-AT" sz="1795" dirty="0" err="1"/>
              <a:t>is</a:t>
            </a:r>
            <a:r>
              <a:rPr lang="de-AT" sz="1795" dirty="0"/>
              <a:t> </a:t>
            </a:r>
            <a:r>
              <a:rPr lang="de-AT" sz="1795" dirty="0" err="1"/>
              <a:t>implemented</a:t>
            </a:r>
            <a:r>
              <a:rPr lang="de-AT" sz="1795" dirty="0"/>
              <a:t> </a:t>
            </a:r>
            <a:r>
              <a:rPr lang="de-AT" sz="1795" dirty="0" err="1"/>
              <a:t>with</a:t>
            </a:r>
            <a:r>
              <a:rPr lang="de-AT" sz="1795" dirty="0"/>
              <a:t> </a:t>
            </a:r>
            <a:r>
              <a:rPr lang="en-US" sz="1795" dirty="0"/>
              <a:t>river basin management plans for all countries in the Danube basin</a:t>
            </a:r>
            <a:endParaRPr lang="de-AT" sz="1795" dirty="0"/>
          </a:p>
          <a:p>
            <a:r>
              <a:rPr lang="en-US" sz="1795" b="1" dirty="0"/>
              <a:t>Enhancing the capacity of ecosystems to adapt. </a:t>
            </a:r>
            <a:r>
              <a:rPr lang="en-US" sz="1795" dirty="0"/>
              <a:t>Measures such as flood defenses, restoring wetlands, retaining water in landscape</a:t>
            </a:r>
            <a:r>
              <a:rPr lang="de-AT" sz="1795" dirty="0"/>
              <a:t>. </a:t>
            </a:r>
          </a:p>
          <a:p>
            <a:r>
              <a:rPr lang="en-US" sz="1795" b="1" dirty="0"/>
              <a:t>Building resilience in the water resources sector. </a:t>
            </a:r>
            <a:r>
              <a:rPr lang="en-US" sz="1795" dirty="0"/>
              <a:t>Capacity building, transboundary cooperation and knowledge and data sharing.</a:t>
            </a:r>
          </a:p>
          <a:p>
            <a:r>
              <a:rPr lang="en-US" sz="1795" b="1" dirty="0"/>
              <a:t>Broad interdisciplinary approach. </a:t>
            </a:r>
            <a:r>
              <a:rPr lang="en-US" sz="1795" dirty="0"/>
              <a:t>Fostering dialogue between scientists and diverse societal stakeholders</a:t>
            </a:r>
          </a:p>
          <a:p>
            <a:r>
              <a:rPr lang="en-US" sz="1795" b="1" dirty="0"/>
              <a:t>Addressing emerging environmental challenges. </a:t>
            </a:r>
            <a:r>
              <a:rPr lang="en-US" sz="1795" dirty="0"/>
              <a:t>Training a new generation of river experts, applying modelling tools and  cutting-edge research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8E8D08-00A8-4C1B-8B6C-EB8C1682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dirty="0"/>
              <a:t>Adaptation </a:t>
            </a:r>
            <a:r>
              <a:rPr lang="de-AT" dirty="0" err="1"/>
              <a:t>needs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progress</a:t>
            </a:r>
            <a:r>
              <a:rPr lang="de-AT" dirty="0"/>
              <a:t> </a:t>
            </a:r>
            <a:r>
              <a:rPr lang="de-AT" dirty="0" err="1"/>
              <a:t>into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future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7382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">
            <a:extLst>
              <a:ext uri="{FF2B5EF4-FFF2-40B4-BE49-F238E27FC236}">
                <a16:creationId xmlns:a16="http://schemas.microsoft.com/office/drawing/2014/main" id="{B41F16C3-2290-4986-82EC-8BC6C0375072}"/>
              </a:ext>
            </a:extLst>
          </p:cNvPr>
          <p:cNvSpPr txBox="1">
            <a:spLocks/>
          </p:cNvSpPr>
          <p:nvPr/>
        </p:nvSpPr>
        <p:spPr>
          <a:xfrm>
            <a:off x="1127263" y="3420269"/>
            <a:ext cx="9906374" cy="399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596" dirty="0">
                <a:solidFill>
                  <a:schemeClr val="bg1"/>
                </a:solidFill>
              </a:rPr>
              <a:t>Vorname Nachname</a:t>
            </a:r>
          </a:p>
          <a:p>
            <a:r>
              <a:rPr lang="de-AT" sz="1596" dirty="0">
                <a:solidFill>
                  <a:schemeClr val="bg1"/>
                </a:solidFill>
              </a:rPr>
              <a:t>Abteilung  / Institut / Department  / Stabstelle etc. </a:t>
            </a:r>
          </a:p>
          <a:p>
            <a:r>
              <a:rPr lang="de-AT" sz="1596" dirty="0">
                <a:solidFill>
                  <a:schemeClr val="bg1"/>
                </a:solidFill>
              </a:rPr>
              <a:t>T +43 1 47654-XXXXX</a:t>
            </a:r>
          </a:p>
          <a:p>
            <a:r>
              <a:rPr lang="de-AT" sz="1596" dirty="0">
                <a:solidFill>
                  <a:schemeClr val="bg1"/>
                </a:solidFill>
              </a:rPr>
              <a:t>email@boku.ac.at</a:t>
            </a:r>
          </a:p>
          <a:p>
            <a:r>
              <a:rPr lang="de-AT" sz="1596" dirty="0">
                <a:solidFill>
                  <a:schemeClr val="bg1"/>
                </a:solidFill>
              </a:rPr>
              <a:t>BOKU University</a:t>
            </a:r>
          </a:p>
          <a:p>
            <a:r>
              <a:rPr lang="de-AT" sz="1596" dirty="0">
                <a:solidFill>
                  <a:schemeClr val="bg1"/>
                </a:solidFill>
              </a:rPr>
              <a:t>Straße Hausnummer</a:t>
            </a:r>
          </a:p>
          <a:p>
            <a:r>
              <a:rPr lang="de-AT" sz="1596" dirty="0">
                <a:solidFill>
                  <a:schemeClr val="bg1"/>
                </a:solidFill>
              </a:rPr>
              <a:t>PLZ Ort</a:t>
            </a:r>
            <a:endParaRPr lang="de-DE" sz="1596" dirty="0">
              <a:solidFill>
                <a:schemeClr val="bg1"/>
              </a:solidFill>
            </a:endParaRPr>
          </a:p>
        </p:txBody>
      </p:sp>
      <p:sp>
        <p:nvSpPr>
          <p:cNvPr id="9" name="Untertitel 1">
            <a:extLst>
              <a:ext uri="{FF2B5EF4-FFF2-40B4-BE49-F238E27FC236}">
                <a16:creationId xmlns:a16="http://schemas.microsoft.com/office/drawing/2014/main" id="{FD8458C0-A563-49B8-8E63-8AE51BB55D39}"/>
              </a:ext>
            </a:extLst>
          </p:cNvPr>
          <p:cNvSpPr txBox="1">
            <a:spLocks/>
          </p:cNvSpPr>
          <p:nvPr/>
        </p:nvSpPr>
        <p:spPr>
          <a:xfrm>
            <a:off x="1126613" y="2241856"/>
            <a:ext cx="9906374" cy="969469"/>
          </a:xfrm>
          <a:prstGeom prst="rect">
            <a:avLst/>
          </a:prstGeom>
        </p:spPr>
        <p:txBody>
          <a:bodyPr anchor="b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793" dirty="0">
                <a:solidFill>
                  <a:schemeClr val="bg1"/>
                </a:solidFill>
              </a:rPr>
              <a:t>Abschlussworte</a:t>
            </a:r>
          </a:p>
        </p:txBody>
      </p:sp>
      <p:sp>
        <p:nvSpPr>
          <p:cNvPr id="7" name="Textplatzhalter">
            <a:extLst>
              <a:ext uri="{FF2B5EF4-FFF2-40B4-BE49-F238E27FC236}">
                <a16:creationId xmlns:a16="http://schemas.microsoft.com/office/drawing/2014/main" id="{5EC3AF1F-2DC5-4C65-9597-D7FDE8CBA306}"/>
              </a:ext>
            </a:extLst>
          </p:cNvPr>
          <p:cNvSpPr txBox="1">
            <a:spLocks/>
          </p:cNvSpPr>
          <p:nvPr/>
        </p:nvSpPr>
        <p:spPr>
          <a:xfrm>
            <a:off x="1127263" y="3999781"/>
            <a:ext cx="9906374" cy="399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596" dirty="0"/>
              <a:t>Department </a:t>
            </a:r>
            <a:r>
              <a:rPr lang="de-AT" sz="1596" dirty="0" err="1"/>
              <a:t>of</a:t>
            </a:r>
            <a:r>
              <a:rPr lang="de-AT" sz="1596" dirty="0"/>
              <a:t> </a:t>
            </a:r>
            <a:r>
              <a:rPr lang="de-AT" sz="1596" dirty="0" err="1"/>
              <a:t>Water</a:t>
            </a:r>
            <a:r>
              <a:rPr lang="de-AT" sz="1596" dirty="0"/>
              <a:t>, </a:t>
            </a:r>
            <a:r>
              <a:rPr lang="de-AT" sz="1596" dirty="0" err="1"/>
              <a:t>Atmosphere</a:t>
            </a:r>
            <a:r>
              <a:rPr lang="de-AT" sz="1596" dirty="0"/>
              <a:t> and Environment </a:t>
            </a:r>
          </a:p>
          <a:p>
            <a:endParaRPr lang="de-AT" sz="1596" dirty="0"/>
          </a:p>
          <a:p>
            <a:r>
              <a:rPr lang="de-AT" sz="1596" dirty="0"/>
              <a:t>BOKU University</a:t>
            </a:r>
          </a:p>
          <a:p>
            <a:r>
              <a:rPr lang="de-DE" sz="1596" dirty="0"/>
              <a:t>b</a:t>
            </a:r>
            <a:r>
              <a:rPr lang="de-AT" sz="1596" dirty="0"/>
              <a:t>oku.ac.at</a:t>
            </a:r>
            <a:endParaRPr lang="de-DE" sz="1596" dirty="0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3126FFF1-D95A-4AA1-92B9-3638F1300651}"/>
              </a:ext>
            </a:extLst>
          </p:cNvPr>
          <p:cNvSpPr txBox="1">
            <a:spLocks/>
          </p:cNvSpPr>
          <p:nvPr/>
        </p:nvSpPr>
        <p:spPr>
          <a:xfrm>
            <a:off x="1126613" y="2821368"/>
            <a:ext cx="9906374" cy="969469"/>
          </a:xfrm>
          <a:prstGeom prst="rect">
            <a:avLst/>
          </a:prstGeom>
        </p:spPr>
        <p:txBody>
          <a:bodyPr anchor="b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793" dirty="0" err="1"/>
              <a:t>Now</a:t>
            </a:r>
            <a:r>
              <a:rPr lang="de-AT" sz="2793" dirty="0"/>
              <a:t> </a:t>
            </a:r>
            <a:r>
              <a:rPr lang="de-AT" sz="2793" dirty="0" err="1"/>
              <a:t>its</a:t>
            </a:r>
            <a:r>
              <a:rPr lang="de-AT" sz="2793" dirty="0"/>
              <a:t> </a:t>
            </a:r>
            <a:r>
              <a:rPr lang="de-AT" sz="2793" dirty="0" err="1"/>
              <a:t>the</a:t>
            </a:r>
            <a:r>
              <a:rPr lang="de-AT" sz="2793" dirty="0"/>
              <a:t> PhD </a:t>
            </a:r>
            <a:r>
              <a:rPr lang="de-AT" sz="2793" dirty="0" err="1"/>
              <a:t>students</a:t>
            </a:r>
            <a:r>
              <a:rPr lang="de-AT" sz="2793" dirty="0"/>
              <a:t> turn...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616284-9318-45CD-ADA5-5D94D76EE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499" y="458664"/>
            <a:ext cx="1900208" cy="9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2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2015" y="119380"/>
            <a:ext cx="9107170" cy="1139825"/>
          </a:xfrm>
        </p:spPr>
        <p:txBody>
          <a:bodyPr/>
          <a:lstStyle/>
          <a:p>
            <a:r>
              <a:rPr lang="en-CA" dirty="0">
                <a:sym typeface="+mn-ea"/>
              </a:rPr>
              <a:t>Biodiversity Crisis &amp; Challenges for Water Quality </a:t>
            </a:r>
            <a:endParaRPr lang="de-AT" dirty="0" err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829224" y="6479547"/>
            <a:ext cx="1177464" cy="360363"/>
          </a:xfrm>
        </p:spPr>
        <p:txBody>
          <a:bodyPr/>
          <a:lstStyle/>
          <a:p>
            <a:pPr>
              <a:defRPr/>
            </a:pPr>
            <a:fld id="{69CFB568-8C87-444C-8007-E5286FFCEA90}" type="slidenum">
              <a:rPr lang="de-DE" smtClean="0"/>
              <a:t>7</a:t>
            </a:fld>
            <a:endParaRPr lang="de-DE" dirty="0"/>
          </a:p>
        </p:txBody>
      </p:sp>
      <p:pic>
        <p:nvPicPr>
          <p:cNvPr id="3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68" y="1298828"/>
            <a:ext cx="1369434" cy="1010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2" y="1254425"/>
            <a:ext cx="1399986" cy="1049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8878" y="1520707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PA 4 </a:t>
            </a:r>
          </a:p>
          <a:p>
            <a:pPr algn="ctr"/>
            <a:r>
              <a:rPr lang="en-GB" sz="1400" dirty="0"/>
              <a:t>Water Quality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3226" y="1411784"/>
            <a:ext cx="2701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PA 6</a:t>
            </a:r>
          </a:p>
          <a:p>
            <a:pPr algn="ctr"/>
            <a:r>
              <a:rPr lang="en-GB" sz="1400" dirty="0"/>
              <a:t>Biodiversity and landscapes, quality of air and soils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874498" y="3568021"/>
            <a:ext cx="1360683" cy="2565603"/>
            <a:chOff x="1238113" y="3902652"/>
            <a:chExt cx="1312162" cy="2565603"/>
          </a:xfrm>
        </p:grpSpPr>
        <p:sp>
          <p:nvSpPr>
            <p:cNvPr id="29" name="Textfeld 28"/>
            <p:cNvSpPr txBox="1"/>
            <p:nvPr/>
          </p:nvSpPr>
          <p:spPr>
            <a:xfrm>
              <a:off x="1238113" y="5298704"/>
              <a:ext cx="1312162" cy="116955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en-GB" sz="1400" i="1" dirty="0">
                  <a:solidFill>
                    <a:srgbClr val="666369"/>
                  </a:solidFill>
                </a:rPr>
                <a:t>Water quality of a tropical wetland working as a Nature Based Solution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2" t="21447" r="22397" b="18803"/>
            <a:stretch>
              <a:fillRect/>
            </a:stretch>
          </p:blipFill>
          <p:spPr>
            <a:xfrm flipH="1">
              <a:off x="1289352" y="3902652"/>
              <a:ext cx="1127762" cy="1245075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4188669" y="3630217"/>
            <a:ext cx="1400308" cy="2285921"/>
            <a:chOff x="10604219" y="2331293"/>
            <a:chExt cx="1400308" cy="2285921"/>
          </a:xfrm>
        </p:grpSpPr>
        <p:sp>
          <p:nvSpPr>
            <p:cNvPr id="31" name="Textfeld 30"/>
            <p:cNvSpPr txBox="1"/>
            <p:nvPr/>
          </p:nvSpPr>
          <p:spPr>
            <a:xfrm>
              <a:off x="10604541" y="3663107"/>
              <a:ext cx="1399986" cy="954107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de-AT" sz="1400" i="1" dirty="0" err="1">
                  <a:solidFill>
                    <a:srgbClr val="666369"/>
                  </a:solidFill>
                  <a:latin typeface="+mn-lt"/>
                  <a:ea typeface="SimSun"/>
                </a:rPr>
                <a:t>Water</a:t>
              </a:r>
              <a:r>
                <a:rPr lang="de-AT" sz="1400" i="1" dirty="0">
                  <a:solidFill>
                    <a:srgbClr val="666369"/>
                  </a:solidFill>
                  <a:latin typeface="+mn-lt"/>
                  <a:ea typeface="SimSun"/>
                </a:rPr>
                <a:t> </a:t>
              </a:r>
              <a:r>
                <a:rPr lang="de-AT" sz="1400" i="1" dirty="0" err="1">
                  <a:solidFill>
                    <a:srgbClr val="666369"/>
                  </a:solidFill>
                  <a:latin typeface="+mn-lt"/>
                  <a:ea typeface="SimSun"/>
                </a:rPr>
                <a:t>quality</a:t>
              </a:r>
              <a:r>
                <a:rPr lang="de-AT" sz="1400" i="1" dirty="0">
                  <a:solidFill>
                    <a:srgbClr val="666369"/>
                  </a:solidFill>
                  <a:latin typeface="+mn-lt"/>
                  <a:ea typeface="SimSun"/>
                </a:rPr>
                <a:t> and </a:t>
              </a:r>
              <a:endParaRPr lang="en-US" sz="1400" i="1" dirty="0">
                <a:latin typeface="+mn-lt"/>
              </a:endParaRPr>
            </a:p>
            <a:p>
              <a:pPr algn="ctr"/>
              <a:r>
                <a:rPr lang="de-AT" sz="1400" i="1" dirty="0" err="1">
                  <a:solidFill>
                    <a:srgbClr val="666369"/>
                  </a:solidFill>
                  <a:latin typeface="+mn-lt"/>
                  <a:ea typeface="SimSun"/>
                </a:rPr>
                <a:t>nutrients</a:t>
              </a:r>
              <a:r>
                <a:rPr lang="de-AT" sz="1400" i="1" dirty="0">
                  <a:solidFill>
                    <a:srgbClr val="666369"/>
                  </a:solidFill>
                  <a:latin typeface="+mn-lt"/>
                  <a:ea typeface="SimSun"/>
                </a:rPr>
                <a:t> </a:t>
              </a:r>
              <a:r>
                <a:rPr lang="de-AT" sz="1400" i="1" dirty="0" err="1">
                  <a:solidFill>
                    <a:srgbClr val="666369"/>
                  </a:solidFill>
                  <a:latin typeface="+mn-lt"/>
                  <a:ea typeface="SimSun"/>
                </a:rPr>
                <a:t>tra</a:t>
              </a:r>
              <a:r>
                <a:rPr lang="en-US" altLang="de-AT" sz="1400" i="1" dirty="0" err="1">
                  <a:solidFill>
                    <a:srgbClr val="666369"/>
                  </a:solidFill>
                  <a:latin typeface="+mn-lt"/>
                  <a:ea typeface="SimSun"/>
                </a:rPr>
                <a:t>v</a:t>
              </a:r>
              <a:r>
                <a:rPr lang="de-AT" sz="1400" i="1" dirty="0" err="1">
                  <a:solidFill>
                    <a:srgbClr val="666369"/>
                  </a:solidFill>
                  <a:latin typeface="+mn-lt"/>
                  <a:ea typeface="SimSun"/>
                </a:rPr>
                <a:t>el</a:t>
              </a:r>
              <a:r>
                <a:rPr lang="de-AT" sz="1400" i="1" dirty="0">
                  <a:solidFill>
                    <a:srgbClr val="666369"/>
                  </a:solidFill>
                  <a:latin typeface="+mn-lt"/>
                  <a:ea typeface="SimSun"/>
                </a:rPr>
                <a:t> time</a:t>
              </a:r>
              <a:r>
                <a:rPr lang="de-AT" sz="1400" i="1" dirty="0">
                  <a:solidFill>
                    <a:srgbClr val="666369"/>
                  </a:solidFill>
                  <a:latin typeface="+mn-lt"/>
                </a:rPr>
                <a:t> </a:t>
              </a:r>
              <a:endParaRPr lang="de-AT" sz="1400" i="1" dirty="0">
                <a:latin typeface="+mn-lt"/>
              </a:endParaRPr>
            </a:p>
            <a:p>
              <a:pPr algn="ctr"/>
              <a:endParaRPr lang="de-DE" sz="1400" i="1" dirty="0">
                <a:solidFill>
                  <a:srgbClr val="666369"/>
                </a:solidFill>
                <a:latin typeface="+mn-lt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6" t="23388" r="22273" b="21439"/>
            <a:stretch>
              <a:fillRect/>
            </a:stretch>
          </p:blipFill>
          <p:spPr>
            <a:xfrm flipH="1">
              <a:off x="10604219" y="2331293"/>
              <a:ext cx="1267374" cy="114967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6921816" y="3689746"/>
            <a:ext cx="1404821" cy="2008267"/>
            <a:chOff x="2537571" y="985498"/>
            <a:chExt cx="1404821" cy="2008267"/>
          </a:xfrm>
        </p:grpSpPr>
        <p:sp>
          <p:nvSpPr>
            <p:cNvPr id="33" name="Textfeld 32"/>
            <p:cNvSpPr txBox="1"/>
            <p:nvPr/>
          </p:nvSpPr>
          <p:spPr>
            <a:xfrm>
              <a:off x="2537571" y="2255101"/>
              <a:ext cx="1399986" cy="73866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en-GB" sz="1400" i="1" dirty="0">
                  <a:solidFill>
                    <a:srgbClr val="666369"/>
                  </a:solidFill>
                </a:rPr>
                <a:t>Biodiversity &amp; the bottom fish fauna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8" t="26234" r="20466" b="18133"/>
            <a:stretch>
              <a:fillRect/>
            </a:stretch>
          </p:blipFill>
          <p:spPr>
            <a:xfrm flipH="1">
              <a:off x="2542405" y="985498"/>
              <a:ext cx="1399987" cy="1245074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5411411" y="3625111"/>
            <a:ext cx="1645076" cy="1862276"/>
            <a:chOff x="11552273" y="219094"/>
            <a:chExt cx="1645076" cy="1862276"/>
          </a:xfrm>
        </p:grpSpPr>
        <p:sp>
          <p:nvSpPr>
            <p:cNvPr id="12" name="Textfeld 29"/>
            <p:cNvSpPr txBox="1"/>
            <p:nvPr/>
          </p:nvSpPr>
          <p:spPr>
            <a:xfrm>
              <a:off x="11552273" y="1558150"/>
              <a:ext cx="1645076" cy="523220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en-GB" sz="1400" i="1" dirty="0">
                  <a:solidFill>
                    <a:srgbClr val="666369"/>
                  </a:solidFill>
                </a:rPr>
                <a:t>Connectivity and biodiversity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22186" r="17274" b="18062"/>
            <a:stretch>
              <a:fillRect/>
            </a:stretch>
          </p:blipFill>
          <p:spPr>
            <a:xfrm flipH="1">
              <a:off x="11654814" y="219094"/>
              <a:ext cx="1285115" cy="1245074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78665" y="3564578"/>
            <a:ext cx="1428532" cy="2530425"/>
            <a:chOff x="2248259" y="2967501"/>
            <a:chExt cx="1428532" cy="2530425"/>
          </a:xfrm>
        </p:grpSpPr>
        <p:sp>
          <p:nvSpPr>
            <p:cNvPr id="32" name="Textfeld 31"/>
            <p:cNvSpPr txBox="1"/>
            <p:nvPr/>
          </p:nvSpPr>
          <p:spPr>
            <a:xfrm>
              <a:off x="2248259" y="4328375"/>
              <a:ext cx="1399986" cy="116955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de-DE" sz="1400" i="1" dirty="0" err="1">
                  <a:solidFill>
                    <a:srgbClr val="666369"/>
                  </a:solidFill>
                </a:rPr>
                <a:t>Waterborne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bacteria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identification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for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water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quality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monitoring</a:t>
              </a:r>
              <a:endParaRPr lang="de-DE" sz="1400" i="1" dirty="0">
                <a:solidFill>
                  <a:srgbClr val="666369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21870" r="22768" b="18379"/>
            <a:stretch>
              <a:fillRect/>
            </a:stretch>
          </p:blipFill>
          <p:spPr>
            <a:xfrm flipH="1">
              <a:off x="2447823" y="2967501"/>
              <a:ext cx="1228968" cy="124507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0629872" y="3655495"/>
            <a:ext cx="1399986" cy="2259902"/>
            <a:chOff x="2821059" y="2903372"/>
            <a:chExt cx="1399986" cy="22599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9" t="22335" r="24004" b="22964"/>
            <a:stretch>
              <a:fillRect/>
            </a:stretch>
          </p:blipFill>
          <p:spPr>
            <a:xfrm flipH="1">
              <a:off x="3001241" y="2903372"/>
              <a:ext cx="1086208" cy="1139825"/>
            </a:xfrm>
            <a:prstGeom prst="rect">
              <a:avLst/>
            </a:prstGeom>
          </p:spPr>
        </p:pic>
        <p:sp>
          <p:nvSpPr>
            <p:cNvPr id="54" name="Textfeld 30"/>
            <p:cNvSpPr txBox="1"/>
            <p:nvPr/>
          </p:nvSpPr>
          <p:spPr>
            <a:xfrm>
              <a:off x="2821059" y="4209167"/>
              <a:ext cx="1399986" cy="954107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de-DE" sz="1400" i="1" dirty="0">
                  <a:solidFill>
                    <a:srgbClr val="666369"/>
                  </a:solidFill>
                </a:rPr>
                <a:t>Species </a:t>
              </a:r>
              <a:r>
                <a:rPr lang="de-DE" sz="1400" i="1" dirty="0" err="1">
                  <a:solidFill>
                    <a:srgbClr val="666369"/>
                  </a:solidFill>
                </a:rPr>
                <a:t>distribution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modeling</a:t>
              </a:r>
              <a:r>
                <a:rPr lang="de-DE" sz="1400" i="1" dirty="0">
                  <a:solidFill>
                    <a:srgbClr val="666369"/>
                  </a:solidFill>
                </a:rPr>
                <a:t> and connectivity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298672" y="3630217"/>
            <a:ext cx="1399986" cy="2263303"/>
            <a:chOff x="3535551" y="3591269"/>
            <a:chExt cx="1399986" cy="226330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2" t="20872" r="22851" b="20332"/>
            <a:stretch>
              <a:fillRect/>
            </a:stretch>
          </p:blipFill>
          <p:spPr>
            <a:xfrm flipH="1">
              <a:off x="3653576" y="3591269"/>
              <a:ext cx="1163936" cy="1225165"/>
            </a:xfrm>
            <a:prstGeom prst="rect">
              <a:avLst/>
            </a:prstGeom>
          </p:spPr>
        </p:pic>
        <p:sp>
          <p:nvSpPr>
            <p:cNvPr id="55" name="Textfeld 30"/>
            <p:cNvSpPr txBox="1"/>
            <p:nvPr/>
          </p:nvSpPr>
          <p:spPr>
            <a:xfrm>
              <a:off x="3535551" y="4900465"/>
              <a:ext cx="1399986" cy="954107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en-GB" sz="1400" i="1" dirty="0">
                  <a:solidFill>
                    <a:srgbClr val="666369"/>
                  </a:solidFill>
                </a:rPr>
                <a:t>Landscape effects on soil quality and biodiversity</a:t>
              </a:r>
              <a:endParaRPr lang="de-DE" sz="1400" i="1" dirty="0">
                <a:solidFill>
                  <a:srgbClr val="666369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459344" y="3630217"/>
            <a:ext cx="1399986" cy="2067796"/>
            <a:chOff x="7714896" y="3420269"/>
            <a:chExt cx="1399986" cy="206779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0" t="21342" r="28735" b="18908"/>
            <a:stretch>
              <a:fillRect/>
            </a:stretch>
          </p:blipFill>
          <p:spPr>
            <a:xfrm flipH="1">
              <a:off x="7945119" y="3420269"/>
              <a:ext cx="1010325" cy="1245075"/>
            </a:xfrm>
            <a:prstGeom prst="rect">
              <a:avLst/>
            </a:prstGeom>
          </p:spPr>
        </p:pic>
        <p:sp>
          <p:nvSpPr>
            <p:cNvPr id="58" name="Textfeld 30"/>
            <p:cNvSpPr txBox="1"/>
            <p:nvPr/>
          </p:nvSpPr>
          <p:spPr>
            <a:xfrm>
              <a:off x="7714896" y="4749401"/>
              <a:ext cx="1399986" cy="73866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de-DE" sz="1400" i="1" dirty="0" err="1">
                  <a:solidFill>
                    <a:srgbClr val="666369"/>
                  </a:solidFill>
                </a:rPr>
                <a:t>Aquatic-terrestrial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linkages</a:t>
              </a:r>
              <a:endParaRPr lang="de-DE" sz="1400" i="1" dirty="0">
                <a:solidFill>
                  <a:srgbClr val="666369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530378" y="3545249"/>
            <a:ext cx="1399986" cy="2371648"/>
            <a:chOff x="10477486" y="3503065"/>
            <a:chExt cx="1399986" cy="237164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49" t="20798" r="20106" b="12289"/>
            <a:stretch>
              <a:fillRect/>
            </a:stretch>
          </p:blipFill>
          <p:spPr>
            <a:xfrm flipH="1">
              <a:off x="10581574" y="3503065"/>
              <a:ext cx="1194951" cy="13943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49" t="20798" r="20106" b="12289"/>
            <a:stretch>
              <a:fillRect/>
            </a:stretch>
          </p:blipFill>
          <p:spPr>
            <a:xfrm flipH="1">
              <a:off x="10529504" y="3503065"/>
              <a:ext cx="1194951" cy="1394312"/>
            </a:xfrm>
            <a:prstGeom prst="rect">
              <a:avLst/>
            </a:prstGeom>
          </p:spPr>
        </p:pic>
        <p:sp>
          <p:nvSpPr>
            <p:cNvPr id="17" name="Textfeld 30"/>
            <p:cNvSpPr txBox="1"/>
            <p:nvPr/>
          </p:nvSpPr>
          <p:spPr>
            <a:xfrm>
              <a:off x="10477486" y="4920606"/>
              <a:ext cx="1399986" cy="954107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spAutoFit/>
            </a:bodyPr>
            <a:lstStyle/>
            <a:p>
              <a:pPr algn="ctr"/>
              <a:r>
                <a:rPr lang="de-DE" sz="1400" i="1" dirty="0" err="1">
                  <a:solidFill>
                    <a:srgbClr val="666369"/>
                  </a:solidFill>
                </a:rPr>
                <a:t>Isoptopes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for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monitoring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groundwater</a:t>
              </a:r>
              <a:r>
                <a:rPr lang="de-DE" sz="1400" i="1" dirty="0">
                  <a:solidFill>
                    <a:srgbClr val="666369"/>
                  </a:solidFill>
                </a:rPr>
                <a:t> </a:t>
              </a:r>
              <a:r>
                <a:rPr lang="de-DE" sz="1400" i="1" dirty="0" err="1">
                  <a:solidFill>
                    <a:srgbClr val="666369"/>
                  </a:solidFill>
                </a:rPr>
                <a:t>nitrate</a:t>
              </a:r>
              <a:endParaRPr lang="de-DE" sz="1400" i="1" dirty="0">
                <a:solidFill>
                  <a:srgbClr val="666369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352747" y="1100106"/>
            <a:ext cx="1723390" cy="1643519"/>
            <a:chOff x="7571236" y="3044862"/>
            <a:chExt cx="1642845" cy="1764233"/>
          </a:xfrm>
        </p:grpSpPr>
        <p:sp>
          <p:nvSpPr>
            <p:cNvPr id="78" name="Flowchart: Connector 77"/>
            <p:cNvSpPr/>
            <p:nvPr/>
          </p:nvSpPr>
          <p:spPr>
            <a:xfrm>
              <a:off x="7571236" y="3044862"/>
              <a:ext cx="1642556" cy="1764233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73052" y="3630391"/>
              <a:ext cx="1641029" cy="69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</a:rPr>
                <a:t>Protecting the Environment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78485" y="2685415"/>
            <a:ext cx="338836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traight Connector 9"/>
          <p:cNvCxnSpPr/>
          <p:nvPr/>
        </p:nvCxnSpPr>
        <p:spPr>
          <a:xfrm>
            <a:off x="7707630" y="2685415"/>
            <a:ext cx="38925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6" name="Text Box 45"/>
          <p:cNvSpPr txBox="1"/>
          <p:nvPr/>
        </p:nvSpPr>
        <p:spPr>
          <a:xfrm>
            <a:off x="433420" y="3329759"/>
            <a:ext cx="11423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Aurora </a:t>
            </a:r>
            <a:r>
              <a:rPr lang="en-US" sz="1400" b="0" dirty="0" err="1"/>
              <a:t>Gitto</a:t>
            </a:r>
            <a:endParaRPr lang="en-US" sz="1400" b="0" dirty="0"/>
          </a:p>
        </p:txBody>
      </p:sp>
      <p:sp>
        <p:nvSpPr>
          <p:cNvPr id="63" name="Text Box 62"/>
          <p:cNvSpPr txBox="1"/>
          <p:nvPr/>
        </p:nvSpPr>
        <p:spPr>
          <a:xfrm>
            <a:off x="1632935" y="3319204"/>
            <a:ext cx="121481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err="1"/>
              <a:t>Nolitha</a:t>
            </a:r>
            <a:r>
              <a:rPr lang="en-US" sz="1400" b="0" dirty="0"/>
              <a:t> </a:t>
            </a:r>
            <a:r>
              <a:rPr lang="en-US" sz="1400" b="0" dirty="0" err="1"/>
              <a:t>Gcakasi</a:t>
            </a:r>
            <a:endParaRPr lang="en-US" sz="1400" b="0" dirty="0"/>
          </a:p>
        </p:txBody>
      </p:sp>
      <p:sp>
        <p:nvSpPr>
          <p:cNvPr id="64" name="Text Box 63"/>
          <p:cNvSpPr txBox="1"/>
          <p:nvPr/>
        </p:nvSpPr>
        <p:spPr>
          <a:xfrm>
            <a:off x="2891614" y="3315970"/>
            <a:ext cx="1335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Flavia </a:t>
            </a:r>
            <a:r>
              <a:rPr lang="en-US" sz="1400" b="0" dirty="0" err="1"/>
              <a:t>Byekwaso</a:t>
            </a:r>
            <a:endParaRPr lang="en-US" sz="1400" b="0" dirty="0"/>
          </a:p>
        </p:txBody>
      </p:sp>
      <p:sp>
        <p:nvSpPr>
          <p:cNvPr id="65" name="Text Box 64"/>
          <p:cNvSpPr txBox="1"/>
          <p:nvPr/>
        </p:nvSpPr>
        <p:spPr>
          <a:xfrm>
            <a:off x="4267385" y="3317042"/>
            <a:ext cx="108140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/>
              <a:t>Hatice</a:t>
            </a:r>
            <a:r>
              <a:rPr lang="en-US" sz="1400" b="0" dirty="0"/>
              <a:t> Turk</a:t>
            </a:r>
          </a:p>
        </p:txBody>
      </p:sp>
      <p:sp>
        <p:nvSpPr>
          <p:cNvPr id="66" name="Text Box 65"/>
          <p:cNvSpPr txBox="1"/>
          <p:nvPr/>
        </p:nvSpPr>
        <p:spPr>
          <a:xfrm>
            <a:off x="5587451" y="3323961"/>
            <a:ext cx="14890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Johannes </a:t>
            </a:r>
            <a:r>
              <a:rPr lang="en-US" sz="1400" b="0" dirty="0" err="1"/>
              <a:t>Kowal</a:t>
            </a:r>
            <a:endParaRPr lang="en-US" sz="1400" b="0" dirty="0"/>
          </a:p>
        </p:txBody>
      </p:sp>
      <p:sp>
        <p:nvSpPr>
          <p:cNvPr id="67" name="Text Box 66"/>
          <p:cNvSpPr txBox="1"/>
          <p:nvPr/>
        </p:nvSpPr>
        <p:spPr>
          <a:xfrm>
            <a:off x="7075834" y="3318341"/>
            <a:ext cx="14395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Jakob Neuburg </a:t>
            </a:r>
          </a:p>
        </p:txBody>
      </p:sp>
      <p:sp>
        <p:nvSpPr>
          <p:cNvPr id="68" name="Text Box 67"/>
          <p:cNvSpPr txBox="1"/>
          <p:nvPr/>
        </p:nvSpPr>
        <p:spPr>
          <a:xfrm>
            <a:off x="8453812" y="3316505"/>
            <a:ext cx="11182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/>
              <a:t>Marton</a:t>
            </a:r>
            <a:r>
              <a:rPr lang="en-US" sz="1400" b="0" dirty="0"/>
              <a:t> Toth</a:t>
            </a:r>
          </a:p>
        </p:txBody>
      </p:sp>
      <p:sp>
        <p:nvSpPr>
          <p:cNvPr id="69" name="Text Box 68"/>
          <p:cNvSpPr txBox="1"/>
          <p:nvPr/>
        </p:nvSpPr>
        <p:spPr>
          <a:xfrm>
            <a:off x="9544494" y="3320518"/>
            <a:ext cx="13239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/>
              <a:t>MourineYegon</a:t>
            </a:r>
            <a:endParaRPr lang="en-US" sz="1400" b="0" dirty="0"/>
          </a:p>
        </p:txBody>
      </p:sp>
      <p:sp>
        <p:nvSpPr>
          <p:cNvPr id="70" name="Text Box 69"/>
          <p:cNvSpPr txBox="1"/>
          <p:nvPr/>
        </p:nvSpPr>
        <p:spPr>
          <a:xfrm>
            <a:off x="10739688" y="3329129"/>
            <a:ext cx="16871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Anthony </a:t>
            </a:r>
            <a:r>
              <a:rPr lang="en-US" sz="1400" b="0" dirty="0" err="1"/>
              <a:t>Basooma</a:t>
            </a:r>
            <a:r>
              <a:rPr lang="en-US" sz="1400" b="0" dirty="0"/>
              <a:t> 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164590" y="2652395"/>
            <a:ext cx="38925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27" y="119070"/>
            <a:ext cx="8326791" cy="1139825"/>
          </a:xfrm>
        </p:spPr>
        <p:txBody>
          <a:bodyPr/>
          <a:lstStyle/>
          <a:p>
            <a:r>
              <a:rPr lang="en-GB" dirty="0"/>
              <a:t>PA 4 – Water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85" y="1409700"/>
            <a:ext cx="11264265" cy="142303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265" indent="-342265"/>
            <a:r>
              <a:rPr lang="en-GB" sz="2000" dirty="0">
                <a:solidFill>
                  <a:schemeClr val="tx1"/>
                </a:solidFill>
              </a:rPr>
              <a:t>Water quality for safety reason (EU regulations – drinking water, bathing water)</a:t>
            </a:r>
            <a:endParaRPr lang="en-US" sz="2000" dirty="0">
              <a:solidFill>
                <a:schemeClr val="tx1"/>
              </a:solidFill>
            </a:endParaRPr>
          </a:p>
          <a:p>
            <a:pPr marL="342265" indent="-342265"/>
            <a:r>
              <a:rPr lang="en-US" sz="2000" dirty="0">
                <a:solidFill>
                  <a:schemeClr val="tx1"/>
                </a:solidFill>
              </a:rPr>
              <a:t>Parameters and critical/threshold values</a:t>
            </a:r>
            <a:endParaRPr lang="en-US" sz="2000" dirty="0">
              <a:solidFill>
                <a:srgbClr val="000000"/>
              </a:solidFill>
            </a:endParaRPr>
          </a:p>
          <a:p>
            <a:pPr marL="342265" indent="-342265"/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FB568-8C87-444C-8007-E5286FFCEA90}" type="slidenum">
              <a:rPr lang="de-DE" smtClean="0"/>
              <a:t>8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42" y="163987"/>
            <a:ext cx="1399986" cy="10499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777144" y="1873190"/>
            <a:ext cx="2042952" cy="1898238"/>
            <a:chOff x="5996940" y="780765"/>
            <a:chExt cx="4671060" cy="4228261"/>
          </a:xfrm>
        </p:grpSpPr>
        <p:pic>
          <p:nvPicPr>
            <p:cNvPr id="7" name="Picture 2" descr="Bathing water quality symbol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940" y="1298863"/>
              <a:ext cx="3985260" cy="265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780" y="3058705"/>
              <a:ext cx="1379220" cy="1950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08" b="93154" l="9934" r="899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722" y="780765"/>
              <a:ext cx="1570003" cy="1846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feld 9"/>
          <p:cNvSpPr txBox="1"/>
          <p:nvPr/>
        </p:nvSpPr>
        <p:spPr>
          <a:xfrm>
            <a:off x="622849" y="3216775"/>
            <a:ext cx="10945632" cy="4001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SzPct val="110000"/>
            </a:pPr>
            <a:r>
              <a:rPr lang="en-GB" b="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Today Challenges</a:t>
            </a:r>
            <a:r>
              <a:rPr lang="en-GB" sz="2400" b="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457" y="3834392"/>
            <a:ext cx="10843329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800" b="0" dirty="0"/>
              <a:t>Rivers, streams and groundwater bodies face numerous threats</a:t>
            </a:r>
          </a:p>
          <a:p>
            <a:endParaRPr lang="en-GB" sz="1800" dirty="0"/>
          </a:p>
          <a:p>
            <a:pPr marL="285750" indent="-285750">
              <a:buFont typeface="Arial" panose="020B0604020202020204"/>
              <a:buChar char="•"/>
            </a:pPr>
            <a:r>
              <a:rPr lang="en-GB" sz="1800" b="0" dirty="0">
                <a:solidFill>
                  <a:srgbClr val="FF0000"/>
                </a:solidFill>
              </a:rPr>
              <a:t> </a:t>
            </a:r>
            <a:r>
              <a:rPr lang="en-GB" sz="1800" b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Pollution</a:t>
            </a:r>
            <a:endParaRPr lang="en-GB" sz="1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en-GB" sz="1800" b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Over-extraction</a:t>
            </a:r>
            <a:endParaRPr lang="en-GB" sz="1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342900" indent="-342900">
              <a:buFont typeface="Arial" panose="020B0604020202020204"/>
              <a:buChar char="•"/>
            </a:pPr>
            <a:r>
              <a:rPr lang="en-GB" sz="1800" b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Deforestation</a:t>
            </a:r>
            <a:endParaRPr lang="en-GB" sz="1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285750" indent="-285750">
              <a:buFont typeface="Arial" panose="020B0604020202020204"/>
              <a:buChar char="•"/>
            </a:pPr>
            <a:r>
              <a:rPr lang="en-GB" sz="1800" b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 Climate change.</a:t>
            </a:r>
            <a:endParaRPr lang="en-GB" sz="1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8725" y="4145280"/>
            <a:ext cx="3789045" cy="214884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ldLvl="0" animBg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455" y="142240"/>
            <a:ext cx="4719320" cy="1139825"/>
          </a:xfrm>
        </p:spPr>
        <p:txBody>
          <a:bodyPr/>
          <a:lstStyle/>
          <a:p>
            <a:r>
              <a:rPr lang="de-DE" sz="2000" b="1" i="1" dirty="0" err="1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Waterborne</a:t>
            </a:r>
            <a:r>
              <a:rPr lang="de-DE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 </a:t>
            </a:r>
            <a:r>
              <a:rPr lang="de-DE" sz="2000" b="1" i="1" dirty="0" err="1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bacteria</a:t>
            </a:r>
            <a:r>
              <a:rPr lang="de-DE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 </a:t>
            </a:r>
            <a:r>
              <a:rPr lang="de-DE" sz="2000" b="1" i="1" dirty="0" err="1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identification</a:t>
            </a:r>
            <a:r>
              <a:rPr lang="de-DE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 </a:t>
            </a:r>
            <a:br>
              <a:rPr lang="de-DE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</a:br>
            <a:r>
              <a:rPr lang="de-DE" sz="2000" b="1" i="1" dirty="0" err="1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for</a:t>
            </a:r>
            <a:r>
              <a:rPr lang="de-DE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 </a:t>
            </a:r>
            <a:r>
              <a:rPr lang="de-DE" sz="2000" b="1" i="1" dirty="0" err="1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water</a:t>
            </a:r>
            <a:r>
              <a:rPr lang="de-DE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 </a:t>
            </a:r>
            <a:r>
              <a:rPr lang="de-DE" sz="2000" b="1" i="1" dirty="0" err="1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quality</a:t>
            </a:r>
            <a:r>
              <a:rPr lang="de-DE" sz="2000" b="1" i="1" dirty="0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 </a:t>
            </a:r>
            <a:r>
              <a:rPr lang="de-DE" sz="2000" b="1" i="1" dirty="0" err="1">
                <a:solidFill>
                  <a:srgbClr val="666369"/>
                </a:solidFill>
                <a:latin typeface="+mn-lt"/>
                <a:cs typeface="+mn-lt"/>
                <a:sym typeface="+mn-ea"/>
              </a:rPr>
              <a:t>monitoring</a:t>
            </a:r>
            <a:endParaRPr lang="de-DE" sz="2000" b="1" dirty="0" err="1">
              <a:latin typeface="+mn-lt"/>
              <a:cs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48555" y="1121728"/>
            <a:ext cx="4882515" cy="2251710"/>
          </a:xfrm>
        </p:spPr>
        <p:txBody>
          <a:bodyPr/>
          <a:lstStyle/>
          <a:p>
            <a:pPr algn="l" ea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tx1"/>
              </a:buClr>
              <a:buSzPct val="110000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Water quality riverbank filtration and ground water, increasing the bacteria community information​</a:t>
            </a:r>
            <a:endParaRPr lang="de-DE" sz="1800" dirty="0"/>
          </a:p>
          <a:p>
            <a:pPr marL="342265" indent="-342265">
              <a:buFont typeface="Wingdings" panose="05000000000000000000"/>
              <a:buChar char="Ø"/>
            </a:pPr>
            <a:r>
              <a:rPr lang="en-US" sz="1800" b="1" dirty="0">
                <a:cs typeface="Calibri"/>
                <a:sym typeface="+mn-ea"/>
              </a:rPr>
              <a:t>New technology </a:t>
            </a:r>
            <a:r>
              <a:rPr lang="en-US" sz="1800" dirty="0">
                <a:cs typeface="Calibri"/>
                <a:sym typeface="+mn-ea"/>
              </a:rPr>
              <a:t>for the </a:t>
            </a:r>
            <a:r>
              <a:rPr lang="en-US" sz="1800" b="1" dirty="0">
                <a:cs typeface="Calibri"/>
                <a:sym typeface="+mn-ea"/>
              </a:rPr>
              <a:t>identification</a:t>
            </a:r>
            <a:r>
              <a:rPr lang="en-US" sz="1800" dirty="0">
                <a:cs typeface="Calibri"/>
                <a:sym typeface="+mn-ea"/>
              </a:rPr>
              <a:t> but missing environmental information of </a:t>
            </a:r>
            <a:r>
              <a:rPr lang="en-US" sz="1800" b="1" dirty="0">
                <a:cs typeface="Calibri"/>
                <a:sym typeface="+mn-ea"/>
              </a:rPr>
              <a:t>waterborne bacteria</a:t>
            </a:r>
          </a:p>
          <a:p>
            <a:pPr marL="342265" indent="-342265">
              <a:buFont typeface="Wingdings" panose="05000000000000000000"/>
              <a:buChar char="Ø"/>
            </a:pPr>
            <a:endParaRPr lang="en-US" sz="2000" dirty="0">
              <a:latin typeface="Calibri"/>
              <a:cs typeface="Calibri"/>
              <a:sym typeface="+mn-ea"/>
            </a:endParaRPr>
          </a:p>
          <a:p>
            <a:pPr algn="l" eaLnBrk="0" hangingPunct="0">
              <a:spcBef>
                <a:spcPts val="100"/>
              </a:spcBef>
              <a:spcAft>
                <a:spcPts val="0"/>
              </a:spcAft>
              <a:buClr>
                <a:schemeClr val="tx1"/>
              </a:buClr>
              <a:buSzPct val="110000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>
                <a:sym typeface="+mn-ea"/>
              </a:rPr>
              <a:t> 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0891454" y="6456052"/>
            <a:ext cx="1177464" cy="360363"/>
          </a:xfrm>
        </p:spPr>
        <p:txBody>
          <a:bodyPr/>
          <a:lstStyle/>
          <a:p>
            <a:pPr>
              <a:defRPr/>
            </a:pPr>
            <a:fld id="{69CFB568-8C87-444C-8007-E5286FFCEA90}" type="slidenum">
              <a:rPr lang="de-DE"/>
              <a:t>9</a:t>
            </a:fld>
            <a:endParaRPr lang="de-DE" dirty="0"/>
          </a:p>
        </p:txBody>
      </p:sp>
      <p:sp>
        <p:nvSpPr>
          <p:cNvPr id="11" name="Textfeld 28"/>
          <p:cNvSpPr txBox="1"/>
          <p:nvPr/>
        </p:nvSpPr>
        <p:spPr>
          <a:xfrm>
            <a:off x="10418042" y="2227332"/>
            <a:ext cx="1399986" cy="3067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>
              <a:buClrTx/>
              <a:buSzTx/>
              <a:buFontTx/>
            </a:pPr>
            <a:r>
              <a:rPr lang="de-DE" sz="1400" dirty="0">
                <a:solidFill>
                  <a:srgbClr val="666369"/>
                </a:solidFill>
                <a:sym typeface="+mn-ea"/>
              </a:rPr>
              <a:t>Aurora Gitto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21870" r="22768" b="18379"/>
          <a:stretch>
            <a:fillRect/>
          </a:stretch>
        </p:blipFill>
        <p:spPr>
          <a:xfrm flipH="1">
            <a:off x="10534941" y="1043577"/>
            <a:ext cx="1228968" cy="12450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4340" y="1175385"/>
            <a:ext cx="3878580" cy="2078990"/>
            <a:chOff x="860400" y="2617028"/>
            <a:chExt cx="5767115" cy="2433086"/>
          </a:xfrm>
        </p:grpSpPr>
        <p:pic>
          <p:nvPicPr>
            <p:cNvPr id="8" name="Content Placeholder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5"/>
            <a:stretch>
              <a:fillRect/>
            </a:stretch>
          </p:blipFill>
          <p:spPr>
            <a:xfrm>
              <a:off x="860400" y="2649728"/>
              <a:ext cx="1212680" cy="2400386"/>
            </a:xfrm>
            <a:prstGeom prst="rect">
              <a:avLst/>
            </a:prstGeom>
            <a:effectLst/>
          </p:spPr>
        </p:pic>
        <p:grpSp>
          <p:nvGrpSpPr>
            <p:cNvPr id="13" name="Group 12"/>
            <p:cNvGrpSpPr/>
            <p:nvPr/>
          </p:nvGrpSpPr>
          <p:grpSpPr>
            <a:xfrm>
              <a:off x="2163505" y="2617028"/>
              <a:ext cx="4464010" cy="2433086"/>
              <a:chOff x="832105" y="3425944"/>
              <a:chExt cx="4464010" cy="243308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32105" y="3425944"/>
                <a:ext cx="4464010" cy="2433086"/>
                <a:chOff x="883413" y="3624124"/>
                <a:chExt cx="4464010" cy="243308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550" t="29926" r="63546" b="42015"/>
                <a:stretch>
                  <a:fillRect/>
                </a:stretch>
              </p:blipFill>
              <p:spPr>
                <a:xfrm>
                  <a:off x="1050939" y="3624124"/>
                  <a:ext cx="1468804" cy="997630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60584"/>
                <a:stretch>
                  <a:fillRect/>
                </a:stretch>
              </p:blipFill>
              <p:spPr>
                <a:xfrm>
                  <a:off x="883413" y="4655773"/>
                  <a:ext cx="4464010" cy="1401437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/>
              <a:srcRect r="23685"/>
              <a:stretch>
                <a:fillRect/>
              </a:stretch>
            </p:blipFill>
            <p:spPr>
              <a:xfrm>
                <a:off x="2468435" y="3458644"/>
                <a:ext cx="2827680" cy="1059426"/>
              </a:xfrm>
              <a:prstGeom prst="rect">
                <a:avLst/>
              </a:prstGeom>
            </p:spPr>
          </p:pic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00" y="2728595"/>
            <a:ext cx="1223010" cy="917575"/>
          </a:xfrm>
          <a:prstGeom prst="rect">
            <a:avLst/>
          </a:prstGeom>
        </p:spPr>
      </p:pic>
      <p:sp>
        <p:nvSpPr>
          <p:cNvPr id="24" name="TextBox 8"/>
          <p:cNvSpPr txBox="1"/>
          <p:nvPr/>
        </p:nvSpPr>
        <p:spPr>
          <a:xfrm>
            <a:off x="10422890" y="3589655"/>
            <a:ext cx="1416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de-DE" sz="1400" dirty="0">
                <a:solidFill>
                  <a:srgbClr val="666369"/>
                </a:solidFill>
              </a:rPr>
              <a:t>PA 4 </a:t>
            </a:r>
          </a:p>
          <a:p>
            <a:pPr algn="ctr">
              <a:buClrTx/>
              <a:buSzTx/>
              <a:buFontTx/>
            </a:pPr>
            <a:r>
              <a:rPr lang="de-DE" sz="1400" b="0" dirty="0">
                <a:solidFill>
                  <a:srgbClr val="666369"/>
                </a:solidFill>
              </a:rPr>
              <a:t>Water Quali</a:t>
            </a:r>
            <a:r>
              <a:rPr lang="en-US" altLang="de-DE" sz="1400" b="0" dirty="0">
                <a:solidFill>
                  <a:srgbClr val="666369"/>
                </a:solidFill>
              </a:rPr>
              <a:t>ty</a:t>
            </a:r>
            <a:endParaRPr lang="en-US" altLang="en-GB" sz="1200" b="0" dirty="0"/>
          </a:p>
        </p:txBody>
      </p:sp>
      <p:cxnSp>
        <p:nvCxnSpPr>
          <p:cNvPr id="26" name="Gerader Verbinder 4"/>
          <p:cNvCxnSpPr/>
          <p:nvPr userDrawn="1"/>
        </p:nvCxnSpPr>
        <p:spPr bwMode="auto">
          <a:xfrm>
            <a:off x="9874119" y="57933"/>
            <a:ext cx="0" cy="6296481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75000"/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" y="3988435"/>
            <a:ext cx="3764915" cy="246761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338455" y="3467100"/>
            <a:ext cx="470032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buFont typeface="Wingdings" panose="05000000000000000000"/>
              <a:buNone/>
            </a:pPr>
            <a:r>
              <a:rPr lang="de-DE" sz="2000" i="1" dirty="0">
                <a:solidFill>
                  <a:srgbClr val="666369"/>
                </a:solidFill>
                <a:sym typeface="+mn-ea"/>
              </a:rPr>
              <a:t>Isotopes </a:t>
            </a:r>
            <a:r>
              <a:rPr lang="de-DE" sz="2000" i="1" dirty="0" err="1">
                <a:solidFill>
                  <a:srgbClr val="666369"/>
                </a:solidFill>
                <a:sym typeface="+mn-ea"/>
              </a:rPr>
              <a:t>for</a:t>
            </a:r>
            <a:r>
              <a:rPr lang="de-DE" sz="2000" i="1" dirty="0">
                <a:solidFill>
                  <a:srgbClr val="666369"/>
                </a:solidFill>
                <a:sym typeface="+mn-ea"/>
              </a:rPr>
              <a:t> </a:t>
            </a:r>
            <a:r>
              <a:rPr lang="de-DE" sz="2000" i="1" dirty="0" err="1">
                <a:solidFill>
                  <a:srgbClr val="666369"/>
                </a:solidFill>
                <a:sym typeface="+mn-ea"/>
              </a:rPr>
              <a:t>monitoring</a:t>
            </a:r>
            <a:r>
              <a:rPr lang="de-DE" sz="2000" i="1" dirty="0">
                <a:solidFill>
                  <a:srgbClr val="666369"/>
                </a:solidFill>
                <a:sym typeface="+mn-ea"/>
              </a:rPr>
              <a:t> </a:t>
            </a:r>
            <a:r>
              <a:rPr lang="de-DE" sz="2000" i="1" dirty="0" err="1">
                <a:solidFill>
                  <a:srgbClr val="666369"/>
                </a:solidFill>
                <a:sym typeface="+mn-ea"/>
              </a:rPr>
              <a:t>groundwater</a:t>
            </a:r>
            <a:r>
              <a:rPr lang="de-DE" sz="2000" i="1" dirty="0">
                <a:solidFill>
                  <a:srgbClr val="666369"/>
                </a:solidFill>
                <a:sym typeface="+mn-ea"/>
              </a:rPr>
              <a:t> </a:t>
            </a:r>
            <a:r>
              <a:rPr lang="de-DE" sz="2000" i="1" dirty="0" err="1">
                <a:solidFill>
                  <a:srgbClr val="666369"/>
                </a:solidFill>
                <a:sym typeface="+mn-ea"/>
              </a:rPr>
              <a:t>nitrate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20798" r="20106" b="12289"/>
          <a:stretch>
            <a:fillRect/>
          </a:stretch>
        </p:blipFill>
        <p:spPr>
          <a:xfrm flipH="1">
            <a:off x="10518775" y="4136538"/>
            <a:ext cx="1194951" cy="1394312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10450290" y="5312173"/>
            <a:ext cx="13982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de-DE" sz="1400" dirty="0">
                <a:solidFill>
                  <a:srgbClr val="666369"/>
                </a:solidFill>
                <a:sym typeface="+mn-ea"/>
              </a:rPr>
              <a:t>Nolitha  Monis</a:t>
            </a:r>
          </a:p>
          <a:p>
            <a:pPr algn="ctr">
              <a:buClrTx/>
              <a:buSzTx/>
              <a:buFontTx/>
            </a:pPr>
            <a:r>
              <a:rPr lang="de-DE" sz="1400" dirty="0">
                <a:solidFill>
                  <a:srgbClr val="666369"/>
                </a:solidFill>
                <a:sym typeface="+mn-ea"/>
              </a:rPr>
              <a:t> Gcakasi</a:t>
            </a:r>
            <a:endParaRPr lang="en-US" sz="1400" dirty="0"/>
          </a:p>
        </p:txBody>
      </p:sp>
      <p:sp>
        <p:nvSpPr>
          <p:cNvPr id="20" name="Text Box 19"/>
          <p:cNvSpPr txBox="1"/>
          <p:nvPr/>
        </p:nvSpPr>
        <p:spPr>
          <a:xfrm>
            <a:off x="4948555" y="3847919"/>
            <a:ext cx="4515485" cy="23903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 eaLnBrk="0" hangingPunct="0">
              <a:spcBef>
                <a:spcPts val="100"/>
              </a:spcBef>
              <a:spcAft>
                <a:spcPts val="0"/>
              </a:spcAft>
              <a:buClr>
                <a:schemeClr val="tx1"/>
              </a:buClr>
              <a:buSzPct val="110000"/>
              <a:buFontTx/>
              <a:buChar char="•"/>
            </a:pPr>
            <a:endParaRPr lang="en-GB" sz="2000" b="0" kern="0" dirty="0">
              <a:solidFill>
                <a:schemeClr val="accent5">
                  <a:lumMod val="50000"/>
                </a:schemeClr>
              </a:solidFill>
              <a:latin typeface="+mn-lt"/>
              <a:sym typeface="+mn-ea"/>
            </a:endParaRPr>
          </a:p>
          <a:p>
            <a:pPr marL="342900" indent="-342900" algn="l" eaLnBrk="0" hangingPunct="0">
              <a:spcBef>
                <a:spcPts val="100"/>
              </a:spcBef>
              <a:spcAft>
                <a:spcPts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GB" sz="1800" b="0" kern="0" dirty="0">
                <a:solidFill>
                  <a:schemeClr val="accent5">
                    <a:lumMod val="50000"/>
                  </a:schemeClr>
                </a:solidFill>
                <a:latin typeface="+mn-lt"/>
                <a:sym typeface="+mn-ea"/>
              </a:rPr>
              <a:t>Measuring nitrate isotopes in</a:t>
            </a:r>
            <a:r>
              <a:rPr lang="en-US" altLang="en-GB" sz="1800" b="0" kern="0" dirty="0">
                <a:solidFill>
                  <a:schemeClr val="accent5">
                    <a:lumMod val="50000"/>
                  </a:schemeClr>
                </a:solidFill>
                <a:latin typeface="+mn-lt"/>
                <a:sym typeface="+mn-ea"/>
              </a:rPr>
              <a:t> </a:t>
            </a:r>
            <a:r>
              <a:rPr lang="en-GB" sz="1800" b="0" kern="0" dirty="0">
                <a:solidFill>
                  <a:schemeClr val="accent5">
                    <a:lumMod val="50000"/>
                  </a:schemeClr>
                </a:solidFill>
                <a:latin typeface="+mn-lt"/>
                <a:sym typeface="+mn-ea"/>
              </a:rPr>
              <a:t>groundwater samples using the titanium reduction method</a:t>
            </a:r>
          </a:p>
          <a:p>
            <a:pPr marL="342900" indent="-342900" algn="l" eaLnBrk="0" hangingPunct="0">
              <a:spcBef>
                <a:spcPts val="100"/>
              </a:spcBef>
              <a:spcAft>
                <a:spcPts val="0"/>
              </a:spcAft>
              <a:buClr>
                <a:schemeClr val="tx1"/>
              </a:buClr>
              <a:buSzPct val="110000"/>
              <a:buFontTx/>
              <a:buChar char="•"/>
            </a:pPr>
            <a:endParaRPr lang="en-GB" sz="1800" b="0" kern="0" dirty="0">
              <a:solidFill>
                <a:schemeClr val="accent5">
                  <a:lumMod val="50000"/>
                </a:schemeClr>
              </a:solidFill>
              <a:latin typeface="+mn-lt"/>
              <a:sym typeface="+mn-ea"/>
            </a:endParaRPr>
          </a:p>
          <a:p>
            <a:pPr marL="342900" indent="-342900" algn="l" eaLnBrk="0" hangingPunct="0">
              <a:spcBef>
                <a:spcPts val="1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" panose="05000000000000000000" charset="0"/>
              <a:buChar char=""/>
            </a:pPr>
            <a:r>
              <a:rPr lang="en-GB" sz="1800" kern="0" dirty="0">
                <a:solidFill>
                  <a:schemeClr val="accent5">
                    <a:lumMod val="50000"/>
                  </a:schemeClr>
                </a:solidFill>
                <a:latin typeface="+mn-lt"/>
                <a:sym typeface="+mn-ea"/>
              </a:rPr>
              <a:t>Identification of nitrate sources</a:t>
            </a:r>
            <a:r>
              <a:rPr lang="en-GB" sz="1800" b="0" kern="0" dirty="0">
                <a:solidFill>
                  <a:schemeClr val="accent5">
                    <a:lumMod val="50000"/>
                  </a:schemeClr>
                </a:solidFill>
                <a:latin typeface="+mn-lt"/>
                <a:sym typeface="+mn-ea"/>
              </a:rPr>
              <a:t>, transport and biogeochemical cycling</a:t>
            </a:r>
            <a:endParaRPr lang="en-GB" sz="1800" b="0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 algn="l" eaLnBrk="0" hangingPunct="0">
              <a:spcBef>
                <a:spcPts val="10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Wingdings" panose="05000000000000000000" charset="0"/>
              <a:buChar char=""/>
            </a:pPr>
            <a:r>
              <a:rPr lang="en-GB" sz="1800" kern="0" dirty="0">
                <a:solidFill>
                  <a:schemeClr val="accent5">
                    <a:lumMod val="50000"/>
                  </a:schemeClr>
                </a:solidFill>
                <a:latin typeface="+mn-lt"/>
                <a:sym typeface="+mn-ea"/>
              </a:rPr>
              <a:t>Quantification of denitrification </a:t>
            </a:r>
            <a:r>
              <a:rPr lang="en-GB" sz="1800" b="0" kern="0" dirty="0">
                <a:solidFill>
                  <a:schemeClr val="accent5">
                    <a:lumMod val="50000"/>
                  </a:schemeClr>
                </a:solidFill>
                <a:latin typeface="+mn-lt"/>
                <a:sym typeface="+mn-ea"/>
              </a:rPr>
              <a:t>potential and rates</a:t>
            </a:r>
            <a:endParaRPr lang="en-GB" sz="1800" b="0" kern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  <p:bldP spid="12" grpId="0"/>
      <p:bldP spid="12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BOKU-Marketing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BOKU-Marketing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A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de-A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KU-Marke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-Marke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G:\UL\ULU\daten\martin\_atexte\boku\Vizerektorat\CD\BOKU-Marketing.ppt</Template>
  <TotalTime>0</TotalTime>
  <Words>1108</Words>
  <Application>Microsoft Office PowerPoint</Application>
  <PresentationFormat>Benutzerdefiniert</PresentationFormat>
  <Paragraphs>184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Abyssinica SIL</vt:lpstr>
      <vt:lpstr>Arial</vt:lpstr>
      <vt:lpstr>Arial Black</vt:lpstr>
      <vt:lpstr>Arial Narrow</vt:lpstr>
      <vt:lpstr>Arial Nova Light</vt:lpstr>
      <vt:lpstr>Calibri</vt:lpstr>
      <vt:lpstr>Courier New</vt:lpstr>
      <vt:lpstr>Times New Roman</vt:lpstr>
      <vt:lpstr>Wingdings</vt:lpstr>
      <vt:lpstr>BOKU-Marketing</vt:lpstr>
      <vt:lpstr>3RD NATIONAL PARTICIPATION DAY - AUSTRIA  Panel 2: Biodiversity Crisis &amp; Challenges for Water Quality  09.04.2024 | 09.00 -18.00 CET  BOKU River Lab (BOKU Wasserbaulabor) Am Brigittenauer Sporn 3, 1200 Vienna  </vt:lpstr>
      <vt:lpstr>Biodiversity Crisis &amp; Challenges for Water Quality</vt:lpstr>
      <vt:lpstr>Biodiversity in the Danube River Basin</vt:lpstr>
      <vt:lpstr>Water Quality in the Danube River Basin</vt:lpstr>
      <vt:lpstr>Adaptation needs to progress into the future</vt:lpstr>
      <vt:lpstr>PowerPoint-Präsentation</vt:lpstr>
      <vt:lpstr>Biodiversity Crisis &amp; Challenges for Water Quality </vt:lpstr>
      <vt:lpstr>PA 4 – Water Quality</vt:lpstr>
      <vt:lpstr>Waterborne bacteria identification  for water quality monitoring</vt:lpstr>
      <vt:lpstr>Hydrological controls on catchment scale water travel times and nutrient transport</vt:lpstr>
      <vt:lpstr>PA 6 - Biodiversity and landscapes, quality of air and soils</vt:lpstr>
      <vt:lpstr>Connectivity and biodiversity</vt:lpstr>
      <vt:lpstr>Aquatic-terrestrial linkages</vt:lpstr>
      <vt:lpstr>Our research helps establishing a scientific base to:</vt:lpstr>
    </vt:vector>
  </TitlesOfParts>
  <Company>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GERZABEK</dc:creator>
  <cp:lastModifiedBy>Haidvogl Gertrud</cp:lastModifiedBy>
  <cp:revision>2429</cp:revision>
  <cp:lastPrinted>2024-04-04T15:27:57Z</cp:lastPrinted>
  <dcterms:created xsi:type="dcterms:W3CDTF">2024-04-04T15:27:57Z</dcterms:created>
  <dcterms:modified xsi:type="dcterms:W3CDTF">2024-04-08T15:18:41Z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1033-11.1.0.11711</vt:lpwstr>
  </property>
</Properties>
</file>