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9">
  <p:sldMasterIdLst>
    <p:sldMasterId id="2147483648" r:id="rId1"/>
  </p:sldMasterIdLst>
  <p:sldIdLst>
    <p:sldId id="256" r:id="rId2"/>
    <p:sldId id="289" r:id="rId3"/>
    <p:sldId id="278" r:id="rId4"/>
    <p:sldId id="280" r:id="rId5"/>
    <p:sldId id="313" r:id="rId6"/>
    <p:sldId id="320" r:id="rId7"/>
    <p:sldId id="316" r:id="rId8"/>
    <p:sldId id="314" r:id="rId9"/>
    <p:sldId id="319" r:id="rId10"/>
    <p:sldId id="317" r:id="rId11"/>
    <p:sldId id="301" r:id="rId12"/>
    <p:sldId id="321" r:id="rId13"/>
    <p:sldId id="281" r:id="rId14"/>
    <p:sldId id="258" r:id="rId15"/>
    <p:sldId id="300" r:id="rId16"/>
    <p:sldId id="303" r:id="rId17"/>
    <p:sldId id="283" r:id="rId18"/>
    <p:sldId id="304" r:id="rId19"/>
    <p:sldId id="305" r:id="rId20"/>
    <p:sldId id="287" r:id="rId21"/>
    <p:sldId id="306" r:id="rId22"/>
    <p:sldId id="285" r:id="rId23"/>
    <p:sldId id="318" r:id="rId24"/>
    <p:sldId id="284" r:id="rId25"/>
    <p:sldId id="294" r:id="rId26"/>
    <p:sldId id="326" r:id="rId27"/>
    <p:sldId id="323" r:id="rId28"/>
    <p:sldId id="292" r:id="rId29"/>
    <p:sldId id="288" r:id="rId30"/>
    <p:sldId id="298" r:id="rId31"/>
    <p:sldId id="293" r:id="rId32"/>
    <p:sldId id="27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634" autoAdjust="0"/>
  </p:normalViewPr>
  <p:slideViewPr>
    <p:cSldViewPr snapToGrid="0">
      <p:cViewPr varScale="1">
        <p:scale>
          <a:sx n="58" d="100"/>
          <a:sy n="58" d="100"/>
        </p:scale>
        <p:origin x="98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3797FD-844A-4B66-915C-A5BA4C06F85B}"/>
              </a:ext>
            </a:extLst>
          </p:cNvPr>
          <p:cNvSpPr>
            <a:spLocks noGrp="1"/>
          </p:cNvSpPr>
          <p:nvPr>
            <p:ph type="dt" sz="half" idx="10"/>
          </p:nvPr>
        </p:nvSpPr>
        <p:spPr/>
        <p:txBody>
          <a:bodyPr/>
          <a:lstStyle/>
          <a:p>
            <a:fld id="{206E4FC3-2F0C-43C7-B89D-149A79FDADE1}" type="datetimeFigureOut">
              <a:rPr lang="en-GB" smtClean="0"/>
              <a:t>09/04/2024</a:t>
            </a:fld>
            <a:endParaRPr lang="en-GB"/>
          </a:p>
        </p:txBody>
      </p:sp>
      <p:sp>
        <p:nvSpPr>
          <p:cNvPr id="5" name="Footer Placeholder 4">
            <a:extLst>
              <a:ext uri="{FF2B5EF4-FFF2-40B4-BE49-F238E27FC236}">
                <a16:creationId xmlns:a16="http://schemas.microsoft.com/office/drawing/2014/main" id="{3C654DAD-FFC2-44BC-B1DC-F935EB490F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0D0BFD-92DA-4B66-867A-E07EE0B99F13}"/>
              </a:ext>
            </a:extLst>
          </p:cNvPr>
          <p:cNvSpPr>
            <a:spLocks noGrp="1"/>
          </p:cNvSpPr>
          <p:nvPr>
            <p:ph type="sldNum" sz="quarter" idx="12"/>
          </p:nvPr>
        </p:nvSpPr>
        <p:spPr/>
        <p:txBody>
          <a:bodyPr/>
          <a:lstStyle/>
          <a:p>
            <a:fld id="{8493B47B-2EC6-4838-A820-3988095AE236}" type="slidenum">
              <a:rPr lang="en-GB" smtClean="0"/>
              <a:t>‹#›</a:t>
            </a:fld>
            <a:endParaRPr lang="en-GB"/>
          </a:p>
        </p:txBody>
      </p:sp>
    </p:spTree>
    <p:extLst>
      <p:ext uri="{BB962C8B-B14F-4D97-AF65-F5344CB8AC3E}">
        <p14:creationId xmlns:p14="http://schemas.microsoft.com/office/powerpoint/2010/main" val="304748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99ABB-E470-4BE9-AF57-8A7799461E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E80792-A59B-4A81-8B8E-E8A30CB4B2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0DCDA-5623-46AA-B6A0-B1E2DBD36A9B}"/>
              </a:ext>
            </a:extLst>
          </p:cNvPr>
          <p:cNvSpPr>
            <a:spLocks noGrp="1"/>
          </p:cNvSpPr>
          <p:nvPr>
            <p:ph type="dt" sz="half" idx="10"/>
          </p:nvPr>
        </p:nvSpPr>
        <p:spPr/>
        <p:txBody>
          <a:bodyPr/>
          <a:lstStyle/>
          <a:p>
            <a:fld id="{206E4FC3-2F0C-43C7-B89D-149A79FDADE1}" type="datetimeFigureOut">
              <a:rPr lang="en-GB" smtClean="0"/>
              <a:t>09/04/2024</a:t>
            </a:fld>
            <a:endParaRPr lang="en-GB"/>
          </a:p>
        </p:txBody>
      </p:sp>
      <p:sp>
        <p:nvSpPr>
          <p:cNvPr id="5" name="Footer Placeholder 4">
            <a:extLst>
              <a:ext uri="{FF2B5EF4-FFF2-40B4-BE49-F238E27FC236}">
                <a16:creationId xmlns:a16="http://schemas.microsoft.com/office/drawing/2014/main" id="{4DC9C16A-EEE0-49EA-9ABD-BAD07E6130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203E12-0911-4E5E-872D-C86509FC2D4B}"/>
              </a:ext>
            </a:extLst>
          </p:cNvPr>
          <p:cNvSpPr>
            <a:spLocks noGrp="1"/>
          </p:cNvSpPr>
          <p:nvPr>
            <p:ph type="sldNum" sz="quarter" idx="12"/>
          </p:nvPr>
        </p:nvSpPr>
        <p:spPr/>
        <p:txBody>
          <a:bodyPr/>
          <a:lstStyle/>
          <a:p>
            <a:fld id="{8493B47B-2EC6-4838-A820-3988095AE236}" type="slidenum">
              <a:rPr lang="en-GB" smtClean="0"/>
              <a:t>‹#›</a:t>
            </a:fld>
            <a:endParaRPr lang="en-GB"/>
          </a:p>
        </p:txBody>
      </p:sp>
    </p:spTree>
    <p:extLst>
      <p:ext uri="{BB962C8B-B14F-4D97-AF65-F5344CB8AC3E}">
        <p14:creationId xmlns:p14="http://schemas.microsoft.com/office/powerpoint/2010/main" val="2634930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156846-FD4B-4FCF-A70E-51FED11BCD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B99171-E5B3-42D0-9F3C-B83845F93F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1C2377-5B54-413B-B6E9-78E778B5FB65}"/>
              </a:ext>
            </a:extLst>
          </p:cNvPr>
          <p:cNvSpPr>
            <a:spLocks noGrp="1"/>
          </p:cNvSpPr>
          <p:nvPr>
            <p:ph type="dt" sz="half" idx="10"/>
          </p:nvPr>
        </p:nvSpPr>
        <p:spPr/>
        <p:txBody>
          <a:bodyPr/>
          <a:lstStyle/>
          <a:p>
            <a:fld id="{206E4FC3-2F0C-43C7-B89D-149A79FDADE1}" type="datetimeFigureOut">
              <a:rPr lang="en-GB" smtClean="0"/>
              <a:t>09/04/2024</a:t>
            </a:fld>
            <a:endParaRPr lang="en-GB"/>
          </a:p>
        </p:txBody>
      </p:sp>
      <p:sp>
        <p:nvSpPr>
          <p:cNvPr id="5" name="Footer Placeholder 4">
            <a:extLst>
              <a:ext uri="{FF2B5EF4-FFF2-40B4-BE49-F238E27FC236}">
                <a16:creationId xmlns:a16="http://schemas.microsoft.com/office/drawing/2014/main" id="{28DACB1F-F4FD-4F4B-BCC5-DAB7A32C90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E64899-94D1-4157-AE1B-1E0B702F861D}"/>
              </a:ext>
            </a:extLst>
          </p:cNvPr>
          <p:cNvSpPr>
            <a:spLocks noGrp="1"/>
          </p:cNvSpPr>
          <p:nvPr>
            <p:ph type="sldNum" sz="quarter" idx="12"/>
          </p:nvPr>
        </p:nvSpPr>
        <p:spPr/>
        <p:txBody>
          <a:bodyPr/>
          <a:lstStyle/>
          <a:p>
            <a:fld id="{8493B47B-2EC6-4838-A820-3988095AE236}" type="slidenum">
              <a:rPr lang="en-GB" smtClean="0"/>
              <a:t>‹#›</a:t>
            </a:fld>
            <a:endParaRPr lang="en-GB"/>
          </a:p>
        </p:txBody>
      </p:sp>
    </p:spTree>
    <p:extLst>
      <p:ext uri="{BB962C8B-B14F-4D97-AF65-F5344CB8AC3E}">
        <p14:creationId xmlns:p14="http://schemas.microsoft.com/office/powerpoint/2010/main" val="228558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6ECB2-1296-4494-B5A8-29F4BBA002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3828A47-585E-4EC3-A74F-D2EF858256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74E29A-34E9-4A0B-BD6A-9FBAA54D49AD}"/>
              </a:ext>
            </a:extLst>
          </p:cNvPr>
          <p:cNvSpPr>
            <a:spLocks noGrp="1"/>
          </p:cNvSpPr>
          <p:nvPr>
            <p:ph type="dt" sz="half" idx="10"/>
          </p:nvPr>
        </p:nvSpPr>
        <p:spPr/>
        <p:txBody>
          <a:bodyPr/>
          <a:lstStyle/>
          <a:p>
            <a:fld id="{206E4FC3-2F0C-43C7-B89D-149A79FDADE1}" type="datetimeFigureOut">
              <a:rPr lang="en-GB" smtClean="0"/>
              <a:t>09/04/2024</a:t>
            </a:fld>
            <a:endParaRPr lang="en-GB"/>
          </a:p>
        </p:txBody>
      </p:sp>
      <p:sp>
        <p:nvSpPr>
          <p:cNvPr id="5" name="Footer Placeholder 4">
            <a:extLst>
              <a:ext uri="{FF2B5EF4-FFF2-40B4-BE49-F238E27FC236}">
                <a16:creationId xmlns:a16="http://schemas.microsoft.com/office/drawing/2014/main" id="{09D56B45-71E6-42AC-B31C-E9E0461C16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E3E2F3-B3B3-4AAC-8739-8F656816201D}"/>
              </a:ext>
            </a:extLst>
          </p:cNvPr>
          <p:cNvSpPr>
            <a:spLocks noGrp="1"/>
          </p:cNvSpPr>
          <p:nvPr>
            <p:ph type="sldNum" sz="quarter" idx="12"/>
          </p:nvPr>
        </p:nvSpPr>
        <p:spPr/>
        <p:txBody>
          <a:bodyPr/>
          <a:lstStyle/>
          <a:p>
            <a:fld id="{8493B47B-2EC6-4838-A820-3988095AE236}" type="slidenum">
              <a:rPr lang="en-GB" smtClean="0"/>
              <a:t>‹#›</a:t>
            </a:fld>
            <a:endParaRPr lang="en-GB"/>
          </a:p>
        </p:txBody>
      </p:sp>
    </p:spTree>
    <p:extLst>
      <p:ext uri="{BB962C8B-B14F-4D97-AF65-F5344CB8AC3E}">
        <p14:creationId xmlns:p14="http://schemas.microsoft.com/office/powerpoint/2010/main" val="2734230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36999-62C7-4BE8-BBB8-61355752FC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F4A8871-F665-4CA1-AA6A-B72656CB70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0C6CE2-C8AE-4ABE-96AD-F0ADAF5F49FE}"/>
              </a:ext>
            </a:extLst>
          </p:cNvPr>
          <p:cNvSpPr>
            <a:spLocks noGrp="1"/>
          </p:cNvSpPr>
          <p:nvPr>
            <p:ph type="dt" sz="half" idx="10"/>
          </p:nvPr>
        </p:nvSpPr>
        <p:spPr/>
        <p:txBody>
          <a:bodyPr/>
          <a:lstStyle/>
          <a:p>
            <a:fld id="{206E4FC3-2F0C-43C7-B89D-149A79FDADE1}" type="datetimeFigureOut">
              <a:rPr lang="en-GB" smtClean="0"/>
              <a:t>09/04/2024</a:t>
            </a:fld>
            <a:endParaRPr lang="en-GB"/>
          </a:p>
        </p:txBody>
      </p:sp>
      <p:sp>
        <p:nvSpPr>
          <p:cNvPr id="5" name="Footer Placeholder 4">
            <a:extLst>
              <a:ext uri="{FF2B5EF4-FFF2-40B4-BE49-F238E27FC236}">
                <a16:creationId xmlns:a16="http://schemas.microsoft.com/office/drawing/2014/main" id="{C35E2E3B-7784-4585-B02C-294F8F40F0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A69C1B-5D56-4839-9E6E-927FBD944D9C}"/>
              </a:ext>
            </a:extLst>
          </p:cNvPr>
          <p:cNvSpPr>
            <a:spLocks noGrp="1"/>
          </p:cNvSpPr>
          <p:nvPr>
            <p:ph type="sldNum" sz="quarter" idx="12"/>
          </p:nvPr>
        </p:nvSpPr>
        <p:spPr/>
        <p:txBody>
          <a:bodyPr/>
          <a:lstStyle/>
          <a:p>
            <a:fld id="{8493B47B-2EC6-4838-A820-3988095AE236}" type="slidenum">
              <a:rPr lang="en-GB" smtClean="0"/>
              <a:t>‹#›</a:t>
            </a:fld>
            <a:endParaRPr lang="en-GB"/>
          </a:p>
        </p:txBody>
      </p:sp>
    </p:spTree>
    <p:extLst>
      <p:ext uri="{BB962C8B-B14F-4D97-AF65-F5344CB8AC3E}">
        <p14:creationId xmlns:p14="http://schemas.microsoft.com/office/powerpoint/2010/main" val="1316272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7BC04-44D9-49B8-8FD0-335C439C5F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881CCC-8FF4-462F-8135-6C55EA6662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11C42C-D40E-47C9-97E5-506B77F976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ADA2FCB-241D-47D5-B561-834B6FC091FF}"/>
              </a:ext>
            </a:extLst>
          </p:cNvPr>
          <p:cNvSpPr>
            <a:spLocks noGrp="1"/>
          </p:cNvSpPr>
          <p:nvPr>
            <p:ph type="dt" sz="half" idx="10"/>
          </p:nvPr>
        </p:nvSpPr>
        <p:spPr/>
        <p:txBody>
          <a:bodyPr/>
          <a:lstStyle/>
          <a:p>
            <a:fld id="{206E4FC3-2F0C-43C7-B89D-149A79FDADE1}" type="datetimeFigureOut">
              <a:rPr lang="en-GB" smtClean="0"/>
              <a:t>09/04/2024</a:t>
            </a:fld>
            <a:endParaRPr lang="en-GB"/>
          </a:p>
        </p:txBody>
      </p:sp>
      <p:sp>
        <p:nvSpPr>
          <p:cNvPr id="6" name="Footer Placeholder 5">
            <a:extLst>
              <a:ext uri="{FF2B5EF4-FFF2-40B4-BE49-F238E27FC236}">
                <a16:creationId xmlns:a16="http://schemas.microsoft.com/office/drawing/2014/main" id="{CDDB046B-8C24-4707-B31A-7A70549A71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B45589-5BBB-4B1B-B4B1-E9EB7911CEE3}"/>
              </a:ext>
            </a:extLst>
          </p:cNvPr>
          <p:cNvSpPr>
            <a:spLocks noGrp="1"/>
          </p:cNvSpPr>
          <p:nvPr>
            <p:ph type="sldNum" sz="quarter" idx="12"/>
          </p:nvPr>
        </p:nvSpPr>
        <p:spPr/>
        <p:txBody>
          <a:bodyPr/>
          <a:lstStyle/>
          <a:p>
            <a:fld id="{8493B47B-2EC6-4838-A820-3988095AE236}" type="slidenum">
              <a:rPr lang="en-GB" smtClean="0"/>
              <a:t>‹#›</a:t>
            </a:fld>
            <a:endParaRPr lang="en-GB"/>
          </a:p>
        </p:txBody>
      </p:sp>
    </p:spTree>
    <p:extLst>
      <p:ext uri="{BB962C8B-B14F-4D97-AF65-F5344CB8AC3E}">
        <p14:creationId xmlns:p14="http://schemas.microsoft.com/office/powerpoint/2010/main" val="850739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CB559-C1BD-4967-9F9C-DADD8040394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AF00AE4-5A3A-40DC-B758-80D6495A2F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55ABD0-A726-4B8E-9AAC-DCC0C1E0F2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0608268-CA1F-4967-9A5F-F11686B0C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898CC8-4C84-4849-A42A-B0097DFF7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EFA3328-B9A3-45DE-A583-15F572AAC022}"/>
              </a:ext>
            </a:extLst>
          </p:cNvPr>
          <p:cNvSpPr>
            <a:spLocks noGrp="1"/>
          </p:cNvSpPr>
          <p:nvPr>
            <p:ph type="dt" sz="half" idx="10"/>
          </p:nvPr>
        </p:nvSpPr>
        <p:spPr/>
        <p:txBody>
          <a:bodyPr/>
          <a:lstStyle/>
          <a:p>
            <a:fld id="{206E4FC3-2F0C-43C7-B89D-149A79FDADE1}" type="datetimeFigureOut">
              <a:rPr lang="en-GB" smtClean="0"/>
              <a:t>09/04/2024</a:t>
            </a:fld>
            <a:endParaRPr lang="en-GB"/>
          </a:p>
        </p:txBody>
      </p:sp>
      <p:sp>
        <p:nvSpPr>
          <p:cNvPr id="8" name="Footer Placeholder 7">
            <a:extLst>
              <a:ext uri="{FF2B5EF4-FFF2-40B4-BE49-F238E27FC236}">
                <a16:creationId xmlns:a16="http://schemas.microsoft.com/office/drawing/2014/main" id="{21FAB19A-55B8-40DB-88BB-C14F5B97DF7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DB33317-2FD3-4EC3-98D1-38F3AE65B1C3}"/>
              </a:ext>
            </a:extLst>
          </p:cNvPr>
          <p:cNvSpPr>
            <a:spLocks noGrp="1"/>
          </p:cNvSpPr>
          <p:nvPr>
            <p:ph type="sldNum" sz="quarter" idx="12"/>
          </p:nvPr>
        </p:nvSpPr>
        <p:spPr/>
        <p:txBody>
          <a:bodyPr/>
          <a:lstStyle/>
          <a:p>
            <a:fld id="{8493B47B-2EC6-4838-A820-3988095AE236}" type="slidenum">
              <a:rPr lang="en-GB" smtClean="0"/>
              <a:t>‹#›</a:t>
            </a:fld>
            <a:endParaRPr lang="en-GB"/>
          </a:p>
        </p:txBody>
      </p:sp>
    </p:spTree>
    <p:extLst>
      <p:ext uri="{BB962C8B-B14F-4D97-AF65-F5344CB8AC3E}">
        <p14:creationId xmlns:p14="http://schemas.microsoft.com/office/powerpoint/2010/main" val="3016574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2920-754A-4C0D-85D7-97F4547ADC6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829C8A-6F5E-4133-850F-F8B055EC7728}"/>
              </a:ext>
            </a:extLst>
          </p:cNvPr>
          <p:cNvSpPr>
            <a:spLocks noGrp="1"/>
          </p:cNvSpPr>
          <p:nvPr>
            <p:ph type="dt" sz="half" idx="10"/>
          </p:nvPr>
        </p:nvSpPr>
        <p:spPr/>
        <p:txBody>
          <a:bodyPr/>
          <a:lstStyle/>
          <a:p>
            <a:fld id="{206E4FC3-2F0C-43C7-B89D-149A79FDADE1}" type="datetimeFigureOut">
              <a:rPr lang="en-GB" smtClean="0"/>
              <a:t>09/04/2024</a:t>
            </a:fld>
            <a:endParaRPr lang="en-GB"/>
          </a:p>
        </p:txBody>
      </p:sp>
      <p:sp>
        <p:nvSpPr>
          <p:cNvPr id="4" name="Footer Placeholder 3">
            <a:extLst>
              <a:ext uri="{FF2B5EF4-FFF2-40B4-BE49-F238E27FC236}">
                <a16:creationId xmlns:a16="http://schemas.microsoft.com/office/drawing/2014/main" id="{2D77EB23-F16A-40F5-BD7A-ECB0E47A676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B9C886D-43A3-41D1-886B-D53D5D9CE9E0}"/>
              </a:ext>
            </a:extLst>
          </p:cNvPr>
          <p:cNvSpPr>
            <a:spLocks noGrp="1"/>
          </p:cNvSpPr>
          <p:nvPr>
            <p:ph type="sldNum" sz="quarter" idx="12"/>
          </p:nvPr>
        </p:nvSpPr>
        <p:spPr/>
        <p:txBody>
          <a:bodyPr/>
          <a:lstStyle/>
          <a:p>
            <a:fld id="{8493B47B-2EC6-4838-A820-3988095AE236}" type="slidenum">
              <a:rPr lang="en-GB" smtClean="0"/>
              <a:t>‹#›</a:t>
            </a:fld>
            <a:endParaRPr lang="en-GB"/>
          </a:p>
        </p:txBody>
      </p:sp>
    </p:spTree>
    <p:extLst>
      <p:ext uri="{BB962C8B-B14F-4D97-AF65-F5344CB8AC3E}">
        <p14:creationId xmlns:p14="http://schemas.microsoft.com/office/powerpoint/2010/main" val="2122341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693577-418A-4A4F-8C39-BDC7387BB296}"/>
              </a:ext>
            </a:extLst>
          </p:cNvPr>
          <p:cNvSpPr>
            <a:spLocks noGrp="1"/>
          </p:cNvSpPr>
          <p:nvPr>
            <p:ph type="dt" sz="half" idx="10"/>
          </p:nvPr>
        </p:nvSpPr>
        <p:spPr/>
        <p:txBody>
          <a:bodyPr/>
          <a:lstStyle/>
          <a:p>
            <a:fld id="{206E4FC3-2F0C-43C7-B89D-149A79FDADE1}" type="datetimeFigureOut">
              <a:rPr lang="en-GB" smtClean="0"/>
              <a:t>09/04/2024</a:t>
            </a:fld>
            <a:endParaRPr lang="en-GB"/>
          </a:p>
        </p:txBody>
      </p:sp>
      <p:sp>
        <p:nvSpPr>
          <p:cNvPr id="3" name="Footer Placeholder 2">
            <a:extLst>
              <a:ext uri="{FF2B5EF4-FFF2-40B4-BE49-F238E27FC236}">
                <a16:creationId xmlns:a16="http://schemas.microsoft.com/office/drawing/2014/main" id="{1B4A4CA4-B342-4C10-9A1A-9D92EDF934D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32E3B7E-952B-4814-AAC2-B331653AD3B3}"/>
              </a:ext>
            </a:extLst>
          </p:cNvPr>
          <p:cNvSpPr>
            <a:spLocks noGrp="1"/>
          </p:cNvSpPr>
          <p:nvPr>
            <p:ph type="sldNum" sz="quarter" idx="12"/>
          </p:nvPr>
        </p:nvSpPr>
        <p:spPr/>
        <p:txBody>
          <a:bodyPr/>
          <a:lstStyle/>
          <a:p>
            <a:fld id="{8493B47B-2EC6-4838-A820-3988095AE236}" type="slidenum">
              <a:rPr lang="en-GB" smtClean="0"/>
              <a:t>‹#›</a:t>
            </a:fld>
            <a:endParaRPr lang="en-GB"/>
          </a:p>
        </p:txBody>
      </p:sp>
    </p:spTree>
    <p:extLst>
      <p:ext uri="{BB962C8B-B14F-4D97-AF65-F5344CB8AC3E}">
        <p14:creationId xmlns:p14="http://schemas.microsoft.com/office/powerpoint/2010/main" val="2766538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7922-59EE-4219-9D3C-172536ED53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AD4748F-4118-4C07-A0B5-F8903B760B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CB3037-E3DD-44EB-A476-EF9A66E02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B97055-7DC6-4743-9F4C-8BA7A1C797CE}"/>
              </a:ext>
            </a:extLst>
          </p:cNvPr>
          <p:cNvSpPr>
            <a:spLocks noGrp="1"/>
          </p:cNvSpPr>
          <p:nvPr>
            <p:ph type="dt" sz="half" idx="10"/>
          </p:nvPr>
        </p:nvSpPr>
        <p:spPr/>
        <p:txBody>
          <a:bodyPr/>
          <a:lstStyle/>
          <a:p>
            <a:fld id="{206E4FC3-2F0C-43C7-B89D-149A79FDADE1}" type="datetimeFigureOut">
              <a:rPr lang="en-GB" smtClean="0"/>
              <a:t>09/04/2024</a:t>
            </a:fld>
            <a:endParaRPr lang="en-GB"/>
          </a:p>
        </p:txBody>
      </p:sp>
      <p:sp>
        <p:nvSpPr>
          <p:cNvPr id="6" name="Footer Placeholder 5">
            <a:extLst>
              <a:ext uri="{FF2B5EF4-FFF2-40B4-BE49-F238E27FC236}">
                <a16:creationId xmlns:a16="http://schemas.microsoft.com/office/drawing/2014/main" id="{A94BFEA8-A397-43E3-B0F1-275D0BA72E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F00B30-1885-4A7B-9338-24646BEA0244}"/>
              </a:ext>
            </a:extLst>
          </p:cNvPr>
          <p:cNvSpPr>
            <a:spLocks noGrp="1"/>
          </p:cNvSpPr>
          <p:nvPr>
            <p:ph type="sldNum" sz="quarter" idx="12"/>
          </p:nvPr>
        </p:nvSpPr>
        <p:spPr/>
        <p:txBody>
          <a:bodyPr/>
          <a:lstStyle/>
          <a:p>
            <a:fld id="{8493B47B-2EC6-4838-A820-3988095AE236}" type="slidenum">
              <a:rPr lang="en-GB" smtClean="0"/>
              <a:t>‹#›</a:t>
            </a:fld>
            <a:endParaRPr lang="en-GB"/>
          </a:p>
        </p:txBody>
      </p:sp>
    </p:spTree>
    <p:extLst>
      <p:ext uri="{BB962C8B-B14F-4D97-AF65-F5344CB8AC3E}">
        <p14:creationId xmlns:p14="http://schemas.microsoft.com/office/powerpoint/2010/main" val="641771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CFFA3-C89E-4086-9933-6D63B27B7B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655360A-4CE9-40C4-B1E8-733BE2EF91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80C5324-0F04-43CC-A192-B490530A2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05E63-5FAB-44A0-9714-99ECA011D185}"/>
              </a:ext>
            </a:extLst>
          </p:cNvPr>
          <p:cNvSpPr>
            <a:spLocks noGrp="1"/>
          </p:cNvSpPr>
          <p:nvPr>
            <p:ph type="dt" sz="half" idx="10"/>
          </p:nvPr>
        </p:nvSpPr>
        <p:spPr/>
        <p:txBody>
          <a:bodyPr/>
          <a:lstStyle/>
          <a:p>
            <a:fld id="{206E4FC3-2F0C-43C7-B89D-149A79FDADE1}" type="datetimeFigureOut">
              <a:rPr lang="en-GB" smtClean="0"/>
              <a:t>09/04/2024</a:t>
            </a:fld>
            <a:endParaRPr lang="en-GB"/>
          </a:p>
        </p:txBody>
      </p:sp>
      <p:sp>
        <p:nvSpPr>
          <p:cNvPr id="6" name="Footer Placeholder 5">
            <a:extLst>
              <a:ext uri="{FF2B5EF4-FFF2-40B4-BE49-F238E27FC236}">
                <a16:creationId xmlns:a16="http://schemas.microsoft.com/office/drawing/2014/main" id="{7ABFF589-D62D-44EE-8B33-5AF3951D90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3E222E-1397-4790-A804-FB50FDAF8CA2}"/>
              </a:ext>
            </a:extLst>
          </p:cNvPr>
          <p:cNvSpPr>
            <a:spLocks noGrp="1"/>
          </p:cNvSpPr>
          <p:nvPr>
            <p:ph type="sldNum" sz="quarter" idx="12"/>
          </p:nvPr>
        </p:nvSpPr>
        <p:spPr/>
        <p:txBody>
          <a:bodyPr/>
          <a:lstStyle/>
          <a:p>
            <a:fld id="{8493B47B-2EC6-4838-A820-3988095AE236}" type="slidenum">
              <a:rPr lang="en-GB" smtClean="0"/>
              <a:t>‹#›</a:t>
            </a:fld>
            <a:endParaRPr lang="en-GB"/>
          </a:p>
        </p:txBody>
      </p:sp>
    </p:spTree>
    <p:extLst>
      <p:ext uri="{BB962C8B-B14F-4D97-AF65-F5344CB8AC3E}">
        <p14:creationId xmlns:p14="http://schemas.microsoft.com/office/powerpoint/2010/main" val="1424010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B166F-017E-4FA0-93E4-15EAAD17E3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A3257D0-098E-42EE-9B94-11A7FF8CD2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BF45B6-EBA0-4EFF-A47F-E95AB06C0C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E4FC3-2F0C-43C7-B89D-149A79FDADE1}" type="datetimeFigureOut">
              <a:rPr lang="en-GB" smtClean="0"/>
              <a:t>09/04/2024</a:t>
            </a:fld>
            <a:endParaRPr lang="en-GB"/>
          </a:p>
        </p:txBody>
      </p:sp>
      <p:sp>
        <p:nvSpPr>
          <p:cNvPr id="5" name="Footer Placeholder 4">
            <a:extLst>
              <a:ext uri="{FF2B5EF4-FFF2-40B4-BE49-F238E27FC236}">
                <a16:creationId xmlns:a16="http://schemas.microsoft.com/office/drawing/2014/main" id="{7FD1E269-9FDD-4275-BC27-E02A3EC0D2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24B92F7-C272-4B26-9C0F-AFD773E7B8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3B47B-2EC6-4838-A820-3988095AE236}" type="slidenum">
              <a:rPr lang="en-GB" smtClean="0"/>
              <a:t>‹#›</a:t>
            </a:fld>
            <a:endParaRPr lang="en-GB"/>
          </a:p>
        </p:txBody>
      </p:sp>
    </p:spTree>
    <p:extLst>
      <p:ext uri="{BB962C8B-B14F-4D97-AF65-F5344CB8AC3E}">
        <p14:creationId xmlns:p14="http://schemas.microsoft.com/office/powerpoint/2010/main" val="98591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http://www.icpdr.org/"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http://www.icpdr.org/main/publications/tnmn-yearbooks"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2A521723-4626-4225-9588-1ADC5F43D99E}"/>
              </a:ext>
            </a:extLst>
          </p:cNvPr>
          <p:cNvSpPr>
            <a:spLocks noGrp="1"/>
          </p:cNvSpPr>
          <p:nvPr>
            <p:ph type="ctrTitle" idx="4294967295"/>
          </p:nvPr>
        </p:nvSpPr>
        <p:spPr>
          <a:xfrm>
            <a:off x="2057798" y="1874514"/>
            <a:ext cx="8076098" cy="1358621"/>
          </a:xfrm>
        </p:spPr>
        <p:txBody>
          <a:bodyPr>
            <a:noAutofit/>
          </a:bodyPr>
          <a:lstStyle/>
          <a:p>
            <a:br>
              <a:rPr lang="en-US" sz="4400" b="1" i="1" dirty="0">
                <a:solidFill>
                  <a:schemeClr val="accent1">
                    <a:lumMod val="50000"/>
                  </a:schemeClr>
                </a:solidFill>
                <a:effectLst/>
                <a:latin typeface="+mn-lt"/>
                <a:ea typeface="Calibri" panose="020F0502020204030204" pitchFamily="34" charset="0"/>
                <a:cs typeface="Times New Roman" panose="02020603050405020304" pitchFamily="18" charset="0"/>
              </a:rPr>
            </a:br>
            <a:r>
              <a:rPr lang="en-US" sz="4400" b="1" i="1" dirty="0">
                <a:solidFill>
                  <a:schemeClr val="accent1">
                    <a:lumMod val="50000"/>
                  </a:schemeClr>
                </a:solidFill>
                <a:effectLst/>
                <a:latin typeface="+mn-lt"/>
                <a:ea typeface="Calibri" panose="020F0502020204030204" pitchFamily="34" charset="0"/>
                <a:cs typeface="Times New Roman" panose="02020603050405020304" pitchFamily="18" charset="0"/>
              </a:rPr>
              <a:t>Future challenges in water quality</a:t>
            </a:r>
            <a:br>
              <a:rPr lang="en-GB" sz="4400" b="1" i="1" dirty="0">
                <a:solidFill>
                  <a:schemeClr val="accent1">
                    <a:lumMod val="50000"/>
                  </a:schemeClr>
                </a:solidFill>
                <a:effectLst/>
                <a:latin typeface="+mn-lt"/>
                <a:ea typeface="Calibri" panose="020F0502020204030204" pitchFamily="34" charset="0"/>
                <a:cs typeface="Times New Roman" panose="02020603050405020304" pitchFamily="18" charset="0"/>
              </a:rPr>
            </a:br>
            <a:endParaRPr lang="en-GB" sz="4400" b="1" i="1" dirty="0">
              <a:solidFill>
                <a:schemeClr val="accent1">
                  <a:lumMod val="50000"/>
                </a:schemeClr>
              </a:solidFill>
              <a:latin typeface="+mn-lt"/>
            </a:endParaRPr>
          </a:p>
        </p:txBody>
      </p:sp>
      <p:sp>
        <p:nvSpPr>
          <p:cNvPr id="3" name="Subtitle 2">
            <a:extLst>
              <a:ext uri="{FF2B5EF4-FFF2-40B4-BE49-F238E27FC236}">
                <a16:creationId xmlns:a16="http://schemas.microsoft.com/office/drawing/2014/main" id="{1B388F2B-2514-49EF-A948-2971C9DED1B3}"/>
              </a:ext>
            </a:extLst>
          </p:cNvPr>
          <p:cNvSpPr>
            <a:spLocks noGrp="1"/>
          </p:cNvSpPr>
          <p:nvPr>
            <p:ph type="subTitle" idx="4294967295"/>
          </p:nvPr>
        </p:nvSpPr>
        <p:spPr>
          <a:xfrm>
            <a:off x="789181" y="5648232"/>
            <a:ext cx="3815869" cy="647245"/>
          </a:xfrm>
        </p:spPr>
        <p:txBody>
          <a:bodyPr>
            <a:noAutofit/>
          </a:bodyPr>
          <a:lstStyle/>
          <a:p>
            <a:pPr marL="0" indent="0" algn="l">
              <a:buNone/>
            </a:pPr>
            <a:r>
              <a:rPr lang="en-GB" b="1" dirty="0" err="1">
                <a:solidFill>
                  <a:schemeClr val="tx2"/>
                </a:solidFill>
              </a:rPr>
              <a:t>Dr.</a:t>
            </a:r>
            <a:r>
              <a:rPr lang="en-GB" b="1" dirty="0">
                <a:solidFill>
                  <a:schemeClr val="tx2"/>
                </a:solidFill>
              </a:rPr>
              <a:t> Carmen Postolache</a:t>
            </a:r>
          </a:p>
        </p:txBody>
      </p:sp>
    </p:spTree>
    <p:extLst>
      <p:ext uri="{BB962C8B-B14F-4D97-AF65-F5344CB8AC3E}">
        <p14:creationId xmlns:p14="http://schemas.microsoft.com/office/powerpoint/2010/main" val="4207888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2" name="TextBox 21">
            <a:extLst>
              <a:ext uri="{FF2B5EF4-FFF2-40B4-BE49-F238E27FC236}">
                <a16:creationId xmlns:a16="http://schemas.microsoft.com/office/drawing/2014/main" id="{50D36B66-B81E-48CF-9ADE-58F99EAAA2DB}"/>
              </a:ext>
            </a:extLst>
          </p:cNvPr>
          <p:cNvSpPr txBox="1"/>
          <p:nvPr/>
        </p:nvSpPr>
        <p:spPr>
          <a:xfrm>
            <a:off x="351579" y="165922"/>
            <a:ext cx="6139542" cy="584775"/>
          </a:xfrm>
          <a:prstGeom prst="rect">
            <a:avLst/>
          </a:prstGeom>
          <a:noFill/>
        </p:spPr>
        <p:txBody>
          <a:bodyPr wrap="square">
            <a:spAutoFit/>
          </a:bodyPr>
          <a:lstStyle/>
          <a:p>
            <a:r>
              <a:rPr lang="en-GB" sz="3200" b="1" dirty="0">
                <a:solidFill>
                  <a:schemeClr val="accent1">
                    <a:lumMod val="50000"/>
                  </a:schemeClr>
                </a:solidFill>
              </a:rPr>
              <a:t>Nutrient Overload in Danube Basin</a:t>
            </a:r>
          </a:p>
        </p:txBody>
      </p:sp>
      <p:pic>
        <p:nvPicPr>
          <p:cNvPr id="21" name="Content Placeholder 3"/>
          <p:cNvPicPr>
            <a:picLocks noChangeAspect="1"/>
          </p:cNvPicPr>
          <p:nvPr/>
        </p:nvPicPr>
        <p:blipFill>
          <a:blip r:embed="rId2"/>
          <a:stretch>
            <a:fillRect/>
          </a:stretch>
        </p:blipFill>
        <p:spPr>
          <a:xfrm>
            <a:off x="187569" y="912634"/>
            <a:ext cx="8265582" cy="5574810"/>
          </a:xfrm>
          <a:prstGeom prst="rect">
            <a:avLst/>
          </a:prstGeom>
        </p:spPr>
      </p:pic>
      <p:sp>
        <p:nvSpPr>
          <p:cNvPr id="4" name="TextBox 3">
            <a:extLst>
              <a:ext uri="{FF2B5EF4-FFF2-40B4-BE49-F238E27FC236}">
                <a16:creationId xmlns:a16="http://schemas.microsoft.com/office/drawing/2014/main" id="{EAAE7308-62F0-AD5B-7353-823D0C66ABF6}"/>
              </a:ext>
            </a:extLst>
          </p:cNvPr>
          <p:cNvSpPr txBox="1"/>
          <p:nvPr/>
        </p:nvSpPr>
        <p:spPr>
          <a:xfrm>
            <a:off x="8521661" y="4411177"/>
            <a:ext cx="3509129" cy="1631216"/>
          </a:xfrm>
          <a:prstGeom prst="rect">
            <a:avLst/>
          </a:prstGeom>
          <a:noFill/>
        </p:spPr>
        <p:txBody>
          <a:bodyPr wrap="square" rtlCol="0">
            <a:spAutoFit/>
          </a:bodyPr>
          <a:lstStyle/>
          <a:p>
            <a:r>
              <a:rPr lang="en-US" sz="2000" b="1" dirty="0">
                <a:solidFill>
                  <a:schemeClr val="accent1">
                    <a:lumMod val="50000"/>
                  </a:schemeClr>
                </a:solidFill>
              </a:rPr>
              <a:t>Nitrogen emissions from all sources within the </a:t>
            </a:r>
            <a:r>
              <a:rPr lang="en-US" sz="2000" b="1" dirty="0" err="1">
                <a:solidFill>
                  <a:schemeClr val="accent1">
                    <a:lumMod val="50000"/>
                  </a:schemeClr>
                </a:solidFill>
              </a:rPr>
              <a:t>subcatchments</a:t>
            </a:r>
            <a:r>
              <a:rPr lang="en-US" sz="2000" b="1" dirty="0">
                <a:solidFill>
                  <a:schemeClr val="accent1">
                    <a:lumMod val="50000"/>
                  </a:schemeClr>
                </a:solidFill>
              </a:rPr>
              <a:t> of the Danube in the period 1998-2000</a:t>
            </a:r>
            <a:endParaRPr lang="ro-RO" sz="2000" b="1" dirty="0">
              <a:solidFill>
                <a:schemeClr val="accent1">
                  <a:lumMod val="50000"/>
                </a:schemeClr>
              </a:solidFill>
            </a:endParaRPr>
          </a:p>
          <a:p>
            <a:r>
              <a:rPr lang="en-US" sz="2000" dirty="0">
                <a:solidFill>
                  <a:schemeClr val="accent1">
                    <a:lumMod val="50000"/>
                  </a:schemeClr>
                </a:solidFill>
              </a:rPr>
              <a:t>(</a:t>
            </a:r>
            <a:r>
              <a:rPr lang="en-US" sz="2000" dirty="0" err="1">
                <a:solidFill>
                  <a:schemeClr val="accent1">
                    <a:lumMod val="50000"/>
                  </a:schemeClr>
                </a:solidFill>
              </a:rPr>
              <a:t>daNUbs</a:t>
            </a:r>
            <a:r>
              <a:rPr lang="en-US" sz="2000" dirty="0">
                <a:solidFill>
                  <a:schemeClr val="accent1">
                    <a:lumMod val="50000"/>
                  </a:schemeClr>
                </a:solidFill>
              </a:rPr>
              <a:t> report 2005)</a:t>
            </a:r>
          </a:p>
        </p:txBody>
      </p:sp>
    </p:spTree>
    <p:extLst>
      <p:ext uri="{BB962C8B-B14F-4D97-AF65-F5344CB8AC3E}">
        <p14:creationId xmlns:p14="http://schemas.microsoft.com/office/powerpoint/2010/main" val="4198582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TextBox 6">
            <a:extLst>
              <a:ext uri="{FF2B5EF4-FFF2-40B4-BE49-F238E27FC236}">
                <a16:creationId xmlns:a16="http://schemas.microsoft.com/office/drawing/2014/main" id="{99F8454D-3222-4A10-A7E2-B0724A20BB13}"/>
              </a:ext>
            </a:extLst>
          </p:cNvPr>
          <p:cNvSpPr txBox="1"/>
          <p:nvPr/>
        </p:nvSpPr>
        <p:spPr>
          <a:xfrm>
            <a:off x="252080" y="398240"/>
            <a:ext cx="10310859" cy="584775"/>
          </a:xfrm>
          <a:prstGeom prst="rect">
            <a:avLst/>
          </a:prstGeom>
          <a:noFill/>
        </p:spPr>
        <p:txBody>
          <a:bodyPr wrap="square" rtlCol="0">
            <a:spAutoFit/>
          </a:bodyPr>
          <a:lstStyle/>
          <a:p>
            <a:r>
              <a:rPr lang="en-US" sz="3200" b="1" dirty="0">
                <a:solidFill>
                  <a:schemeClr val="accent1">
                    <a:lumMod val="50000"/>
                  </a:schemeClr>
                </a:solidFill>
              </a:rPr>
              <a:t>Significant Water Management Issues </a:t>
            </a:r>
          </a:p>
        </p:txBody>
      </p:sp>
      <p:sp>
        <p:nvSpPr>
          <p:cNvPr id="9" name="TextBox 8">
            <a:extLst>
              <a:ext uri="{FF2B5EF4-FFF2-40B4-BE49-F238E27FC236}">
                <a16:creationId xmlns:a16="http://schemas.microsoft.com/office/drawing/2014/main" id="{3F33CC79-832E-4C0A-AD2C-CF0A028B7E29}"/>
              </a:ext>
            </a:extLst>
          </p:cNvPr>
          <p:cNvSpPr txBox="1"/>
          <p:nvPr/>
        </p:nvSpPr>
        <p:spPr>
          <a:xfrm>
            <a:off x="324842" y="1525354"/>
            <a:ext cx="11734799" cy="4549835"/>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q"/>
            </a:pPr>
            <a:r>
              <a:rPr lang="en-US" sz="2800" b="1" dirty="0">
                <a:solidFill>
                  <a:schemeClr val="accent1">
                    <a:lumMod val="50000"/>
                  </a:schemeClr>
                </a:solidFill>
              </a:rPr>
              <a:t>Pollution by organic substances </a:t>
            </a:r>
            <a:r>
              <a:rPr lang="ro-RO" sz="2800" dirty="0">
                <a:solidFill>
                  <a:schemeClr val="accent1">
                    <a:lumMod val="50000"/>
                  </a:schemeClr>
                </a:solidFill>
              </a:rPr>
              <a:t>(</a:t>
            </a:r>
            <a:r>
              <a:rPr lang="en-US" sz="2800" dirty="0">
                <a:solidFill>
                  <a:schemeClr val="accent1">
                    <a:lumMod val="50000"/>
                  </a:schemeClr>
                </a:solidFill>
              </a:rPr>
              <a:t>emissions of non-toxic organic substances that can be biologically decomposed by bacteria to a high extent</a:t>
            </a:r>
            <a:r>
              <a:rPr lang="ro-RO" sz="2800" dirty="0">
                <a:solidFill>
                  <a:schemeClr val="accent1">
                    <a:lumMod val="50000"/>
                  </a:schemeClr>
                </a:solidFill>
              </a:rPr>
              <a:t>)</a:t>
            </a:r>
            <a:endParaRPr lang="en-US" sz="2800" dirty="0">
              <a:solidFill>
                <a:schemeClr val="accent1">
                  <a:lumMod val="50000"/>
                </a:schemeClr>
              </a:solidFill>
            </a:endParaRPr>
          </a:p>
          <a:p>
            <a:pPr marL="342900" indent="-342900" algn="just">
              <a:lnSpc>
                <a:spcPct val="150000"/>
              </a:lnSpc>
              <a:buFont typeface="Wingdings" panose="05000000000000000000" pitchFamily="2" charset="2"/>
              <a:buChar char="q"/>
            </a:pPr>
            <a:r>
              <a:rPr lang="ro-RO" sz="2800" dirty="0">
                <a:solidFill>
                  <a:schemeClr val="accent1">
                    <a:lumMod val="50000"/>
                  </a:schemeClr>
                </a:solidFill>
              </a:rPr>
              <a:t> </a:t>
            </a:r>
            <a:r>
              <a:rPr lang="en-US" sz="2800" b="1" dirty="0">
                <a:solidFill>
                  <a:schemeClr val="accent1">
                    <a:lumMod val="50000"/>
                  </a:schemeClr>
                </a:solidFill>
              </a:rPr>
              <a:t>Pollution by nutrients </a:t>
            </a:r>
            <a:r>
              <a:rPr lang="ro-RO" sz="2800" dirty="0">
                <a:solidFill>
                  <a:schemeClr val="accent1">
                    <a:lumMod val="50000"/>
                  </a:schemeClr>
                </a:solidFill>
              </a:rPr>
              <a:t>(</a:t>
            </a:r>
            <a:r>
              <a:rPr lang="en-US" sz="2800" dirty="0">
                <a:solidFill>
                  <a:schemeClr val="accent1">
                    <a:lumMod val="50000"/>
                  </a:schemeClr>
                </a:solidFill>
              </a:rPr>
              <a:t>releases of nitrogen</a:t>
            </a:r>
            <a:r>
              <a:rPr lang="ro-RO" sz="2800" dirty="0">
                <a:solidFill>
                  <a:schemeClr val="accent1">
                    <a:lumMod val="50000"/>
                  </a:schemeClr>
                </a:solidFill>
              </a:rPr>
              <a:t> – </a:t>
            </a:r>
            <a:r>
              <a:rPr lang="en-US" sz="2800" dirty="0">
                <a:solidFill>
                  <a:schemeClr val="accent1">
                    <a:lumMod val="50000"/>
                  </a:schemeClr>
                </a:solidFill>
              </a:rPr>
              <a:t>N</a:t>
            </a:r>
            <a:r>
              <a:rPr lang="ro-RO" sz="2800" dirty="0">
                <a:solidFill>
                  <a:schemeClr val="accent1">
                    <a:lumMod val="50000"/>
                  </a:schemeClr>
                </a:solidFill>
              </a:rPr>
              <a:t> </a:t>
            </a:r>
            <a:r>
              <a:rPr lang="en-US" sz="2800" dirty="0">
                <a:solidFill>
                  <a:schemeClr val="accent1">
                    <a:lumMod val="50000"/>
                  </a:schemeClr>
                </a:solidFill>
              </a:rPr>
              <a:t>and phosphorus</a:t>
            </a:r>
            <a:r>
              <a:rPr lang="ro-RO" sz="2800" dirty="0">
                <a:solidFill>
                  <a:schemeClr val="accent1">
                    <a:lumMod val="50000"/>
                  </a:schemeClr>
                </a:solidFill>
              </a:rPr>
              <a:t> – </a:t>
            </a:r>
            <a:r>
              <a:rPr lang="en-US" sz="2800" dirty="0">
                <a:solidFill>
                  <a:schemeClr val="accent1">
                    <a:lumMod val="50000"/>
                  </a:schemeClr>
                </a:solidFill>
              </a:rPr>
              <a:t>P</a:t>
            </a:r>
            <a:r>
              <a:rPr lang="ro-RO" sz="2800" dirty="0">
                <a:solidFill>
                  <a:schemeClr val="accent1">
                    <a:lumMod val="50000"/>
                  </a:schemeClr>
                </a:solidFill>
              </a:rPr>
              <a:t> </a:t>
            </a:r>
            <a:r>
              <a:rPr lang="en-US" sz="2800" dirty="0">
                <a:solidFill>
                  <a:schemeClr val="accent1">
                    <a:lumMod val="50000"/>
                  </a:schemeClr>
                </a:solidFill>
              </a:rPr>
              <a:t>into the aquatic environment</a:t>
            </a:r>
            <a:r>
              <a:rPr lang="ro-RO" sz="2800" dirty="0">
                <a:solidFill>
                  <a:schemeClr val="accent1">
                    <a:lumMod val="50000"/>
                  </a:schemeClr>
                </a:solidFill>
              </a:rPr>
              <a:t>)</a:t>
            </a:r>
            <a:endParaRPr lang="en-US" sz="2800" dirty="0">
              <a:solidFill>
                <a:schemeClr val="accent1">
                  <a:lumMod val="50000"/>
                </a:schemeClr>
              </a:solidFill>
            </a:endParaRPr>
          </a:p>
          <a:p>
            <a:pPr marL="342900" indent="-342900" algn="just">
              <a:lnSpc>
                <a:spcPct val="150000"/>
              </a:lnSpc>
              <a:buFont typeface="Wingdings" panose="05000000000000000000" pitchFamily="2" charset="2"/>
              <a:buChar char="q"/>
            </a:pPr>
            <a:r>
              <a:rPr lang="ro-RO" sz="2800" dirty="0">
                <a:solidFill>
                  <a:schemeClr val="accent1">
                    <a:lumMod val="50000"/>
                  </a:schemeClr>
                </a:solidFill>
              </a:rPr>
              <a:t> </a:t>
            </a:r>
            <a:r>
              <a:rPr lang="en-US" sz="2800" b="1" dirty="0">
                <a:solidFill>
                  <a:schemeClr val="accent1">
                    <a:lumMod val="50000"/>
                  </a:schemeClr>
                </a:solidFill>
              </a:rPr>
              <a:t>Pollution by hazardous substances </a:t>
            </a:r>
            <a:r>
              <a:rPr lang="ro-RO" sz="2800" dirty="0">
                <a:solidFill>
                  <a:schemeClr val="accent1">
                    <a:lumMod val="50000"/>
                  </a:schemeClr>
                </a:solidFill>
              </a:rPr>
              <a:t>(</a:t>
            </a:r>
            <a:r>
              <a:rPr lang="en-US" sz="2800" dirty="0">
                <a:solidFill>
                  <a:schemeClr val="accent1">
                    <a:lumMod val="50000"/>
                  </a:schemeClr>
                </a:solidFill>
              </a:rPr>
              <a:t>contamination with priority substances and other specific pollutants with toxic effects on aquatic organisms and humans</a:t>
            </a:r>
            <a:r>
              <a:rPr lang="ro-RO" sz="2800" dirty="0">
                <a:solidFill>
                  <a:schemeClr val="accent1">
                    <a:lumMod val="50000"/>
                  </a:schemeClr>
                </a:solidFill>
              </a:rPr>
              <a:t>)</a:t>
            </a:r>
          </a:p>
        </p:txBody>
      </p:sp>
    </p:spTree>
    <p:extLst>
      <p:ext uri="{BB962C8B-B14F-4D97-AF65-F5344CB8AC3E}">
        <p14:creationId xmlns:p14="http://schemas.microsoft.com/office/powerpoint/2010/main" val="245154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TextBox 6">
            <a:extLst>
              <a:ext uri="{FF2B5EF4-FFF2-40B4-BE49-F238E27FC236}">
                <a16:creationId xmlns:a16="http://schemas.microsoft.com/office/drawing/2014/main" id="{99F8454D-3222-4A10-A7E2-B0724A20BB13}"/>
              </a:ext>
            </a:extLst>
          </p:cNvPr>
          <p:cNvSpPr txBox="1"/>
          <p:nvPr/>
        </p:nvSpPr>
        <p:spPr>
          <a:xfrm>
            <a:off x="252080" y="398240"/>
            <a:ext cx="10310859" cy="584775"/>
          </a:xfrm>
          <a:prstGeom prst="rect">
            <a:avLst/>
          </a:prstGeom>
          <a:noFill/>
        </p:spPr>
        <p:txBody>
          <a:bodyPr wrap="square" rtlCol="0">
            <a:spAutoFit/>
          </a:bodyPr>
          <a:lstStyle/>
          <a:p>
            <a:r>
              <a:rPr lang="en-US" sz="3200" b="1" dirty="0">
                <a:solidFill>
                  <a:schemeClr val="accent1">
                    <a:lumMod val="50000"/>
                  </a:schemeClr>
                </a:solidFill>
              </a:rPr>
              <a:t>Significant Water Management Issues </a:t>
            </a:r>
          </a:p>
        </p:txBody>
      </p:sp>
      <p:sp>
        <p:nvSpPr>
          <p:cNvPr id="9" name="TextBox 8">
            <a:extLst>
              <a:ext uri="{FF2B5EF4-FFF2-40B4-BE49-F238E27FC236}">
                <a16:creationId xmlns:a16="http://schemas.microsoft.com/office/drawing/2014/main" id="{3F33CC79-832E-4C0A-AD2C-CF0A028B7E29}"/>
              </a:ext>
            </a:extLst>
          </p:cNvPr>
          <p:cNvSpPr txBox="1"/>
          <p:nvPr/>
        </p:nvSpPr>
        <p:spPr>
          <a:xfrm>
            <a:off x="228447" y="1377270"/>
            <a:ext cx="11734799" cy="4739759"/>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b="1" dirty="0">
                <a:solidFill>
                  <a:schemeClr val="accent1">
                    <a:lumMod val="50000"/>
                  </a:schemeClr>
                </a:solidFill>
              </a:rPr>
              <a:t>Total Phosphorous content </a:t>
            </a:r>
            <a:r>
              <a:rPr lang="en-US" sz="2800" dirty="0">
                <a:solidFill>
                  <a:schemeClr val="accent1">
                    <a:lumMod val="50000"/>
                  </a:schemeClr>
                </a:solidFill>
              </a:rPr>
              <a:t>significantly</a:t>
            </a:r>
            <a:r>
              <a:rPr lang="en-US" sz="2800" b="1" dirty="0">
                <a:solidFill>
                  <a:schemeClr val="accent1">
                    <a:lumMod val="50000"/>
                  </a:schemeClr>
                </a:solidFill>
              </a:rPr>
              <a:t> </a:t>
            </a:r>
            <a:r>
              <a:rPr lang="en-US" sz="2800" dirty="0">
                <a:solidFill>
                  <a:schemeClr val="accent1">
                    <a:lumMod val="50000"/>
                  </a:schemeClr>
                </a:solidFill>
              </a:rPr>
              <a:t>decreased: introduction of P-free detergents, P-retention in WWTP, economic breakdown in downstream countries, retention in Iron Gates reservoirs</a:t>
            </a:r>
          </a:p>
          <a:p>
            <a:pPr marL="457200" indent="-457200" algn="just">
              <a:buFont typeface="Wingdings" panose="05000000000000000000" pitchFamily="2" charset="2"/>
              <a:buChar char="q"/>
            </a:pPr>
            <a:endParaRPr lang="en-US" sz="1000" dirty="0">
              <a:solidFill>
                <a:schemeClr val="accent1">
                  <a:lumMod val="50000"/>
                </a:schemeClr>
              </a:solidFill>
            </a:endParaRPr>
          </a:p>
          <a:p>
            <a:pPr marL="457200" indent="-457200" algn="just">
              <a:buFont typeface="Wingdings" panose="05000000000000000000" pitchFamily="2" charset="2"/>
              <a:buChar char="q"/>
            </a:pPr>
            <a:r>
              <a:rPr lang="en-US" sz="2800" b="1" dirty="0">
                <a:solidFill>
                  <a:schemeClr val="accent1">
                    <a:lumMod val="50000"/>
                  </a:schemeClr>
                </a:solidFill>
              </a:rPr>
              <a:t>Phosphorous loads </a:t>
            </a:r>
            <a:r>
              <a:rPr lang="en-US" sz="2800" dirty="0">
                <a:solidFill>
                  <a:schemeClr val="accent1">
                    <a:lumMod val="50000"/>
                  </a:schemeClr>
                </a:solidFill>
              </a:rPr>
              <a:t>decreased to the levels of 1950s</a:t>
            </a:r>
          </a:p>
          <a:p>
            <a:pPr marL="457200" indent="-457200" algn="just">
              <a:buFont typeface="Wingdings" panose="05000000000000000000" pitchFamily="2" charset="2"/>
              <a:buChar char="q"/>
            </a:pPr>
            <a:endParaRPr lang="en-US" sz="1000" dirty="0">
              <a:solidFill>
                <a:schemeClr val="accent1">
                  <a:lumMod val="50000"/>
                </a:schemeClr>
              </a:solidFill>
            </a:endParaRPr>
          </a:p>
          <a:p>
            <a:pPr marL="457200" indent="-457200" algn="just">
              <a:buFont typeface="Wingdings" panose="05000000000000000000" pitchFamily="2" charset="2"/>
              <a:buChar char="q"/>
            </a:pPr>
            <a:r>
              <a:rPr lang="en-US" sz="2800" b="1" dirty="0">
                <a:solidFill>
                  <a:schemeClr val="accent1">
                    <a:lumMod val="50000"/>
                  </a:schemeClr>
                </a:solidFill>
              </a:rPr>
              <a:t>Nitrogen inputs </a:t>
            </a:r>
            <a:r>
              <a:rPr lang="en-US" sz="2800" dirty="0">
                <a:solidFill>
                  <a:schemeClr val="accent1">
                    <a:lumMod val="50000"/>
                  </a:schemeClr>
                </a:solidFill>
              </a:rPr>
              <a:t>slightly decreased since the peak in 1980s</a:t>
            </a:r>
          </a:p>
          <a:p>
            <a:pPr marL="457200" indent="-457200" algn="just">
              <a:buFont typeface="Wingdings" panose="05000000000000000000" pitchFamily="2" charset="2"/>
              <a:buChar char="q"/>
            </a:pPr>
            <a:endParaRPr lang="en-US" sz="1000" dirty="0">
              <a:solidFill>
                <a:schemeClr val="accent1">
                  <a:lumMod val="50000"/>
                </a:schemeClr>
              </a:solidFill>
            </a:endParaRPr>
          </a:p>
          <a:p>
            <a:pPr marL="457200" indent="-457200" algn="just">
              <a:buFont typeface="Wingdings" panose="05000000000000000000" pitchFamily="2" charset="2"/>
              <a:buChar char="q"/>
            </a:pPr>
            <a:r>
              <a:rPr lang="en-US" sz="2800" b="1" dirty="0">
                <a:solidFill>
                  <a:schemeClr val="accent1">
                    <a:lumMod val="50000"/>
                  </a:schemeClr>
                </a:solidFill>
              </a:rPr>
              <a:t>Nitrogen loads </a:t>
            </a:r>
            <a:r>
              <a:rPr lang="en-US" sz="2800" dirty="0">
                <a:solidFill>
                  <a:schemeClr val="accent1">
                    <a:lumMod val="50000"/>
                  </a:schemeClr>
                </a:solidFill>
              </a:rPr>
              <a:t>are 2.2 times higher than in 1950s</a:t>
            </a:r>
          </a:p>
          <a:p>
            <a:pPr marL="457200" indent="-457200" algn="just">
              <a:buFont typeface="Wingdings" panose="05000000000000000000" pitchFamily="2" charset="2"/>
              <a:buChar char="q"/>
            </a:pPr>
            <a:endParaRPr lang="en-US" sz="1000" dirty="0">
              <a:solidFill>
                <a:schemeClr val="accent1">
                  <a:lumMod val="50000"/>
                </a:schemeClr>
              </a:solidFill>
            </a:endParaRPr>
          </a:p>
          <a:p>
            <a:pPr marL="342900" indent="-342900" algn="just">
              <a:buFont typeface="Wingdings" panose="05000000000000000000" pitchFamily="2" charset="2"/>
              <a:buChar char="q"/>
            </a:pPr>
            <a:r>
              <a:rPr lang="ro-RO" sz="2800" dirty="0">
                <a:solidFill>
                  <a:schemeClr val="accent1">
                    <a:lumMod val="50000"/>
                  </a:schemeClr>
                </a:solidFill>
              </a:rPr>
              <a:t> </a:t>
            </a:r>
            <a:r>
              <a:rPr lang="en-US" sz="2800" b="1" dirty="0">
                <a:solidFill>
                  <a:schemeClr val="accent1">
                    <a:lumMod val="50000"/>
                  </a:schemeClr>
                </a:solidFill>
              </a:rPr>
              <a:t>Differences between nutrient loads and fluxes </a:t>
            </a:r>
            <a:r>
              <a:rPr lang="en-US" sz="2800" dirty="0">
                <a:solidFill>
                  <a:schemeClr val="accent1">
                    <a:lumMod val="50000"/>
                  </a:schemeClr>
                </a:solidFill>
              </a:rPr>
              <a:t>are ~ 300000 </a:t>
            </a:r>
            <a:r>
              <a:rPr lang="en-US" sz="2800" dirty="0" err="1">
                <a:solidFill>
                  <a:schemeClr val="accent1">
                    <a:lumMod val="50000"/>
                  </a:schemeClr>
                </a:solidFill>
              </a:rPr>
              <a:t>tN</a:t>
            </a:r>
            <a:r>
              <a:rPr lang="en-US" sz="2800" dirty="0">
                <a:solidFill>
                  <a:schemeClr val="accent1">
                    <a:lumMod val="50000"/>
                  </a:schemeClr>
                </a:solidFill>
              </a:rPr>
              <a:t>/year and ~ 50000 </a:t>
            </a:r>
            <a:r>
              <a:rPr lang="en-US" sz="2800" dirty="0" err="1">
                <a:solidFill>
                  <a:schemeClr val="accent1">
                    <a:lumMod val="50000"/>
                  </a:schemeClr>
                </a:solidFill>
              </a:rPr>
              <a:t>tP</a:t>
            </a:r>
            <a:r>
              <a:rPr lang="en-US" sz="2800" dirty="0">
                <a:solidFill>
                  <a:schemeClr val="accent1">
                    <a:lumMod val="50000"/>
                  </a:schemeClr>
                </a:solidFill>
              </a:rPr>
              <a:t>/year </a:t>
            </a:r>
          </a:p>
          <a:p>
            <a:pPr algn="just"/>
            <a:endParaRPr lang="en-US" sz="1000" dirty="0">
              <a:solidFill>
                <a:schemeClr val="accent1">
                  <a:lumMod val="50000"/>
                </a:schemeClr>
              </a:solidFill>
            </a:endParaRPr>
          </a:p>
          <a:p>
            <a:pPr marL="342900" indent="-342900" algn="just">
              <a:buFont typeface="Wingdings" panose="05000000000000000000" pitchFamily="2" charset="2"/>
              <a:buChar char="q"/>
            </a:pPr>
            <a:r>
              <a:rPr lang="en-US" sz="2800" b="1" dirty="0">
                <a:solidFill>
                  <a:schemeClr val="accent1">
                    <a:lumMod val="50000"/>
                  </a:schemeClr>
                </a:solidFill>
              </a:rPr>
              <a:t>High retention and transformation capacity </a:t>
            </a:r>
            <a:r>
              <a:rPr lang="en-US" sz="2800" dirty="0">
                <a:solidFill>
                  <a:schemeClr val="accent1">
                    <a:lumMod val="50000"/>
                  </a:schemeClr>
                </a:solidFill>
              </a:rPr>
              <a:t>of the basin</a:t>
            </a:r>
            <a:endParaRPr lang="ro-RO" sz="2800" dirty="0">
              <a:solidFill>
                <a:schemeClr val="accent1">
                  <a:lumMod val="50000"/>
                </a:schemeClr>
              </a:solidFill>
            </a:endParaRPr>
          </a:p>
        </p:txBody>
      </p:sp>
    </p:spTree>
    <p:extLst>
      <p:ext uri="{BB962C8B-B14F-4D97-AF65-F5344CB8AC3E}">
        <p14:creationId xmlns:p14="http://schemas.microsoft.com/office/powerpoint/2010/main" val="3866708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extBox 1">
            <a:extLst>
              <a:ext uri="{FF2B5EF4-FFF2-40B4-BE49-F238E27FC236}">
                <a16:creationId xmlns:a16="http://schemas.microsoft.com/office/drawing/2014/main" id="{30F32099-3816-4F6D-BC85-7592D9C17992}"/>
              </a:ext>
            </a:extLst>
          </p:cNvPr>
          <p:cNvSpPr txBox="1"/>
          <p:nvPr/>
        </p:nvSpPr>
        <p:spPr>
          <a:xfrm>
            <a:off x="444718" y="133260"/>
            <a:ext cx="3188239" cy="584775"/>
          </a:xfrm>
          <a:prstGeom prst="rect">
            <a:avLst/>
          </a:prstGeom>
          <a:noFill/>
        </p:spPr>
        <p:txBody>
          <a:bodyPr wrap="square" rtlCol="0">
            <a:spAutoFit/>
          </a:bodyPr>
          <a:lstStyle/>
          <a:p>
            <a:pPr algn="ctr"/>
            <a:r>
              <a:rPr lang="en-GB" sz="3200" b="1" dirty="0">
                <a:solidFill>
                  <a:schemeClr val="accent1">
                    <a:lumMod val="50000"/>
                  </a:schemeClr>
                </a:solidFill>
              </a:rPr>
              <a:t>Governance </a:t>
            </a:r>
          </a:p>
        </p:txBody>
      </p:sp>
      <p:sp>
        <p:nvSpPr>
          <p:cNvPr id="20" name="TextBox 19">
            <a:extLst>
              <a:ext uri="{FF2B5EF4-FFF2-40B4-BE49-F238E27FC236}">
                <a16:creationId xmlns:a16="http://schemas.microsoft.com/office/drawing/2014/main" id="{405092DB-F095-449C-BDFA-96A41B7ADD0B}"/>
              </a:ext>
            </a:extLst>
          </p:cNvPr>
          <p:cNvSpPr txBox="1"/>
          <p:nvPr/>
        </p:nvSpPr>
        <p:spPr>
          <a:xfrm>
            <a:off x="376158" y="653847"/>
            <a:ext cx="11285141" cy="6070893"/>
          </a:xfrm>
          <a:prstGeom prst="rect">
            <a:avLst/>
          </a:prstGeom>
          <a:noFill/>
        </p:spPr>
        <p:txBody>
          <a:bodyPr wrap="square" rtlCol="0">
            <a:spAutoFit/>
          </a:bodyPr>
          <a:lstStyle/>
          <a:p>
            <a:r>
              <a:rPr lang="en-GB" sz="2200" b="1" dirty="0">
                <a:solidFill>
                  <a:schemeClr val="accent1">
                    <a:lumMod val="50000"/>
                  </a:schemeClr>
                </a:solidFill>
                <a:ea typeface="Times New Roman" panose="02020603050405020304" pitchFamily="18" charset="0"/>
              </a:rPr>
              <a:t>The </a:t>
            </a:r>
            <a:r>
              <a:rPr lang="en-GB" sz="2200" b="1" u="sng" dirty="0">
                <a:solidFill>
                  <a:schemeClr val="accent1">
                    <a:lumMod val="50000"/>
                  </a:schemeClr>
                </a:solidFill>
                <a:ea typeface="Times New Roman" panose="02020603050405020304" pitchFamily="18" charset="0"/>
                <a:cs typeface="Times New Roman" panose="02020603050405020304" pitchFamily="18" charset="0"/>
              </a:rPr>
              <a:t>Danube River Protection Convention</a:t>
            </a:r>
            <a:r>
              <a:rPr lang="en-GB" sz="2200" b="1" u="sng" dirty="0">
                <a:solidFill>
                  <a:schemeClr val="accent1">
                    <a:lumMod val="50000"/>
                  </a:schemeClr>
                </a:solidFill>
                <a:ea typeface="Times New Roman" panose="02020603050405020304" pitchFamily="18" charset="0"/>
              </a:rPr>
              <a:t> </a:t>
            </a:r>
            <a:r>
              <a:rPr lang="en-GB" sz="2200" b="1" dirty="0">
                <a:solidFill>
                  <a:schemeClr val="accent1">
                    <a:lumMod val="50000"/>
                  </a:schemeClr>
                </a:solidFill>
                <a:ea typeface="Times New Roman" panose="02020603050405020304" pitchFamily="18" charset="0"/>
              </a:rPr>
              <a:t>(DRPC) (Sofia, 1994), provides the legal framework for cooperation on water issues within the Danube Basin </a:t>
            </a:r>
          </a:p>
          <a:p>
            <a:endParaRPr lang="en-GB" sz="2200" b="1" dirty="0">
              <a:solidFill>
                <a:schemeClr val="accent1">
                  <a:lumMod val="50000"/>
                </a:schemeClr>
              </a:solidFill>
              <a:ea typeface="Times New Roman" panose="02020603050405020304" pitchFamily="18" charset="0"/>
            </a:endParaRPr>
          </a:p>
          <a:p>
            <a:r>
              <a:rPr lang="en-GB" sz="2200" b="1" dirty="0">
                <a:solidFill>
                  <a:schemeClr val="accent1">
                    <a:lumMod val="50000"/>
                  </a:schemeClr>
                </a:solidFill>
                <a:ea typeface="Times New Roman" panose="02020603050405020304" pitchFamily="18" charset="0"/>
              </a:rPr>
              <a:t>The 14 </a:t>
            </a:r>
            <a:r>
              <a:rPr lang="en-GB" sz="2200" b="1" dirty="0">
                <a:solidFill>
                  <a:schemeClr val="accent1">
                    <a:lumMod val="50000"/>
                  </a:schemeClr>
                </a:solidFill>
                <a:effectLst/>
                <a:ea typeface="Times New Roman" panose="02020603050405020304" pitchFamily="18" charset="0"/>
              </a:rPr>
              <a:t>countries with territories &gt; 2,000 km</a:t>
            </a:r>
            <a:r>
              <a:rPr lang="en-GB" sz="2200" b="1" baseline="30000" dirty="0">
                <a:solidFill>
                  <a:schemeClr val="accent1">
                    <a:lumMod val="50000"/>
                  </a:schemeClr>
                </a:solidFill>
                <a:effectLst/>
                <a:ea typeface="Times New Roman" panose="02020603050405020304" pitchFamily="18" charset="0"/>
              </a:rPr>
              <a:t>2</a:t>
            </a:r>
            <a:r>
              <a:rPr lang="en-GB" sz="2200" b="1" dirty="0">
                <a:solidFill>
                  <a:schemeClr val="accent1">
                    <a:lumMod val="50000"/>
                  </a:schemeClr>
                </a:solidFill>
                <a:effectLst/>
                <a:ea typeface="Times New Roman" panose="02020603050405020304" pitchFamily="18" charset="0"/>
              </a:rPr>
              <a:t> included the DRB cooperate in the frame of the International Commission for the Protection of the Danube River: Austria (AT), Bosnia and Herzegovina (BA), Bulgaria (BG), Croatia (HR), Czech Republic (CZ), Germany (DE), Hungary (HU), Moldova (MD), Montenegro (ME), Romania (RO), Serbia (RS), Slovakia (SK), Slovenia (SI) and Ukraine (UA). </a:t>
            </a:r>
          </a:p>
          <a:p>
            <a:pPr algn="just">
              <a:spcAft>
                <a:spcPts val="500"/>
              </a:spcAft>
            </a:pPr>
            <a:endParaRPr lang="en-GB" sz="2200" b="1" dirty="0">
              <a:solidFill>
                <a:schemeClr val="accent1">
                  <a:lumMod val="50000"/>
                </a:schemeClr>
              </a:solidFill>
              <a:ea typeface="Times New Roman" panose="02020603050405020304" pitchFamily="18" charset="0"/>
            </a:endParaRPr>
          </a:p>
          <a:p>
            <a:pPr algn="just">
              <a:spcAft>
                <a:spcPts val="500"/>
              </a:spcAft>
            </a:pPr>
            <a:r>
              <a:rPr lang="en-GB" sz="2200" b="1" dirty="0">
                <a:solidFill>
                  <a:schemeClr val="accent1">
                    <a:lumMod val="50000"/>
                  </a:schemeClr>
                </a:solidFill>
                <a:effectLst/>
                <a:ea typeface="Times New Roman" panose="02020603050405020304" pitchFamily="18" charset="0"/>
              </a:rPr>
              <a:t>The DRPC Contracting </a:t>
            </a:r>
            <a:r>
              <a:rPr lang="en-GB" sz="2200" b="1" dirty="0">
                <a:solidFill>
                  <a:schemeClr val="accent1">
                    <a:lumMod val="50000"/>
                  </a:schemeClr>
                </a:solidFill>
                <a:ea typeface="Times New Roman" panose="02020603050405020304" pitchFamily="18" charset="0"/>
              </a:rPr>
              <a:t>P</a:t>
            </a:r>
            <a:r>
              <a:rPr lang="en-GB" sz="2200" b="1" dirty="0">
                <a:solidFill>
                  <a:schemeClr val="accent1">
                    <a:lumMod val="50000"/>
                  </a:schemeClr>
                </a:solidFill>
                <a:effectLst/>
                <a:ea typeface="Times New Roman" panose="02020603050405020304" pitchFamily="18" charset="0"/>
              </a:rPr>
              <a:t>arties have established </a:t>
            </a:r>
            <a:r>
              <a:rPr lang="en-GB" sz="2200" b="1" dirty="0">
                <a:solidFill>
                  <a:schemeClr val="accent1">
                    <a:lumMod val="50000"/>
                  </a:schemeClr>
                </a:solidFill>
                <a:ea typeface="Times New Roman" panose="02020603050405020304" pitchFamily="18" charset="0"/>
              </a:rPr>
              <a:t>the </a:t>
            </a:r>
            <a:r>
              <a:rPr lang="en-GB" sz="2200" b="1" u="sng" dirty="0">
                <a:solidFill>
                  <a:schemeClr val="accent1">
                    <a:lumMod val="50000"/>
                  </a:schemeClr>
                </a:solidFill>
                <a:effectLs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International Commission for the Protection of the Danube River</a:t>
            </a:r>
            <a:r>
              <a:rPr lang="en-GB" sz="2200" b="1" dirty="0">
                <a:solidFill>
                  <a:schemeClr val="accent1">
                    <a:lumMod val="50000"/>
                  </a:schemeClr>
                </a:solidFill>
                <a:effectLst/>
                <a:ea typeface="Times New Roman" panose="02020603050405020304" pitchFamily="18" charset="0"/>
              </a:rPr>
              <a:t> (ICPDR) to facilitate </a:t>
            </a:r>
            <a:r>
              <a:rPr lang="en-GB" sz="2200" b="1" dirty="0">
                <a:solidFill>
                  <a:schemeClr val="accent1">
                    <a:lumMod val="50000"/>
                  </a:schemeClr>
                </a:solidFill>
                <a:ea typeface="Times New Roman" panose="02020603050405020304" pitchFamily="18" charset="0"/>
              </a:rPr>
              <a:t>transnational </a:t>
            </a:r>
            <a:r>
              <a:rPr lang="en-GB" sz="2200" b="1" dirty="0">
                <a:solidFill>
                  <a:schemeClr val="accent1">
                    <a:lumMod val="50000"/>
                  </a:schemeClr>
                </a:solidFill>
                <a:effectLst/>
                <a:ea typeface="Times New Roman" panose="02020603050405020304" pitchFamily="18" charset="0"/>
              </a:rPr>
              <a:t>cooperation and implement the DRPC</a:t>
            </a:r>
          </a:p>
          <a:p>
            <a:pPr algn="just">
              <a:spcAft>
                <a:spcPts val="500"/>
              </a:spcAft>
            </a:pPr>
            <a:endParaRPr lang="en-GB" sz="2200" b="1" dirty="0">
              <a:solidFill>
                <a:schemeClr val="accent1">
                  <a:lumMod val="50000"/>
                </a:schemeClr>
              </a:solidFill>
              <a:ea typeface="Times New Roman" panose="02020603050405020304" pitchFamily="18" charset="0"/>
            </a:endParaRPr>
          </a:p>
          <a:p>
            <a:r>
              <a:rPr lang="en-GB" sz="2200" b="1" dirty="0">
                <a:solidFill>
                  <a:schemeClr val="accent1">
                    <a:lumMod val="50000"/>
                  </a:schemeClr>
                </a:solidFill>
              </a:rPr>
              <a:t>After the adoption of the EU Water Framework Directive (WFD, 2000), ICPDR coordinates also the implementation of WFD in the Danube River Basin</a:t>
            </a:r>
            <a:endParaRPr lang="ro-RO" sz="2200" b="1" dirty="0">
              <a:solidFill>
                <a:schemeClr val="accent1">
                  <a:lumMod val="50000"/>
                </a:schemeClr>
              </a:solidFill>
            </a:endParaRPr>
          </a:p>
          <a:p>
            <a:endParaRPr lang="ro-RO" sz="2200" dirty="0"/>
          </a:p>
          <a:p>
            <a:r>
              <a:rPr lang="en-US" sz="2200" b="1" dirty="0">
                <a:solidFill>
                  <a:schemeClr val="accent1">
                    <a:lumMod val="50000"/>
                  </a:schemeClr>
                </a:solidFill>
              </a:rPr>
              <a:t>ICPDR countries, including non-EU Member States (MS), agreed to implement the WFD throughout the entire basin</a:t>
            </a:r>
            <a:endParaRPr lang="ro-RO" sz="2200" b="1" dirty="0">
              <a:solidFill>
                <a:schemeClr val="accent1">
                  <a:lumMod val="50000"/>
                </a:schemeClr>
              </a:solidFill>
            </a:endParaRPr>
          </a:p>
        </p:txBody>
      </p:sp>
    </p:spTree>
    <p:extLst>
      <p:ext uri="{BB962C8B-B14F-4D97-AF65-F5344CB8AC3E}">
        <p14:creationId xmlns:p14="http://schemas.microsoft.com/office/powerpoint/2010/main" val="2661695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TextBox 6">
            <a:extLst>
              <a:ext uri="{FF2B5EF4-FFF2-40B4-BE49-F238E27FC236}">
                <a16:creationId xmlns:a16="http://schemas.microsoft.com/office/drawing/2014/main" id="{99F8454D-3222-4A10-A7E2-B0724A20BB13}"/>
              </a:ext>
            </a:extLst>
          </p:cNvPr>
          <p:cNvSpPr txBox="1"/>
          <p:nvPr/>
        </p:nvSpPr>
        <p:spPr>
          <a:xfrm>
            <a:off x="543940" y="169550"/>
            <a:ext cx="6411042" cy="584775"/>
          </a:xfrm>
          <a:prstGeom prst="rect">
            <a:avLst/>
          </a:prstGeom>
          <a:noFill/>
        </p:spPr>
        <p:txBody>
          <a:bodyPr wrap="square" rtlCol="0">
            <a:spAutoFit/>
          </a:bodyPr>
          <a:lstStyle/>
          <a:p>
            <a:r>
              <a:rPr lang="en-GB" sz="3200" b="1" dirty="0">
                <a:solidFill>
                  <a:schemeClr val="accent1">
                    <a:lumMod val="50000"/>
                  </a:schemeClr>
                </a:solidFill>
              </a:rPr>
              <a:t>EU Water Framework Directive</a:t>
            </a:r>
          </a:p>
        </p:txBody>
      </p:sp>
      <p:sp>
        <p:nvSpPr>
          <p:cNvPr id="9" name="TextBox 8">
            <a:extLst>
              <a:ext uri="{FF2B5EF4-FFF2-40B4-BE49-F238E27FC236}">
                <a16:creationId xmlns:a16="http://schemas.microsoft.com/office/drawing/2014/main" id="{3F33CC79-832E-4C0A-AD2C-CF0A028B7E29}"/>
              </a:ext>
            </a:extLst>
          </p:cNvPr>
          <p:cNvSpPr txBox="1"/>
          <p:nvPr/>
        </p:nvSpPr>
        <p:spPr>
          <a:xfrm>
            <a:off x="561320" y="1320751"/>
            <a:ext cx="10001619" cy="4770537"/>
          </a:xfrm>
          <a:prstGeom prst="rect">
            <a:avLst/>
          </a:prstGeom>
          <a:noFill/>
        </p:spPr>
        <p:txBody>
          <a:bodyPr wrap="square" rtlCol="0">
            <a:spAutoFit/>
          </a:bodyPr>
          <a:lstStyle/>
          <a:p>
            <a:pPr marL="342900" indent="-342900">
              <a:buFont typeface="Wingdings" panose="05000000000000000000" pitchFamily="2" charset="2"/>
              <a:buChar char="q"/>
            </a:pPr>
            <a:r>
              <a:rPr lang="en-US" sz="2800" b="1" dirty="0">
                <a:solidFill>
                  <a:schemeClr val="accent1">
                    <a:lumMod val="50000"/>
                  </a:schemeClr>
                </a:solidFill>
              </a:rPr>
              <a:t>A key policy instrument in water management </a:t>
            </a:r>
            <a:endParaRPr lang="ro-RO" sz="2800" b="1" dirty="0">
              <a:solidFill>
                <a:schemeClr val="accent1">
                  <a:lumMod val="50000"/>
                </a:schemeClr>
              </a:solidFill>
            </a:endParaRPr>
          </a:p>
          <a:p>
            <a:endParaRPr lang="en-US" sz="2800" b="1" dirty="0">
              <a:solidFill>
                <a:schemeClr val="accent1">
                  <a:lumMod val="50000"/>
                </a:schemeClr>
              </a:solidFill>
            </a:endParaRPr>
          </a:p>
          <a:p>
            <a:pPr marL="342900" indent="-342900">
              <a:buFont typeface="Wingdings" panose="05000000000000000000" pitchFamily="2" charset="2"/>
              <a:buChar char="q"/>
            </a:pPr>
            <a:r>
              <a:rPr lang="en-US" sz="2800" b="1" dirty="0">
                <a:solidFill>
                  <a:schemeClr val="accent1">
                    <a:lumMod val="50000"/>
                  </a:schemeClr>
                </a:solidFill>
              </a:rPr>
              <a:t>Objective</a:t>
            </a:r>
            <a:r>
              <a:rPr lang="ro-RO" sz="2800" b="1" dirty="0">
                <a:solidFill>
                  <a:schemeClr val="accent1">
                    <a:lumMod val="50000"/>
                  </a:schemeClr>
                </a:solidFill>
              </a:rPr>
              <a:t> (</a:t>
            </a:r>
            <a:r>
              <a:rPr lang="en-GB" sz="2800" b="1" dirty="0">
                <a:solidFill>
                  <a:schemeClr val="accent1">
                    <a:lumMod val="50000"/>
                  </a:schemeClr>
                </a:solidFill>
              </a:rPr>
              <a:t>by 2027</a:t>
            </a:r>
            <a:r>
              <a:rPr lang="ro-RO" sz="2800" b="1" dirty="0">
                <a:solidFill>
                  <a:schemeClr val="accent1">
                    <a:lumMod val="50000"/>
                  </a:schemeClr>
                </a:solidFill>
              </a:rPr>
              <a:t>)</a:t>
            </a:r>
            <a:r>
              <a:rPr lang="en-US" sz="2800" b="1" dirty="0">
                <a:solidFill>
                  <a:schemeClr val="accent1">
                    <a:lumMod val="50000"/>
                  </a:schemeClr>
                </a:solidFill>
              </a:rPr>
              <a:t>: </a:t>
            </a:r>
            <a:endParaRPr lang="ro-RO" sz="2800" b="1" dirty="0">
              <a:solidFill>
                <a:schemeClr val="accent1">
                  <a:lumMod val="50000"/>
                </a:schemeClr>
              </a:solidFill>
            </a:endParaRPr>
          </a:p>
          <a:p>
            <a:endParaRPr lang="en-US" sz="2800" b="1" dirty="0">
              <a:solidFill>
                <a:schemeClr val="accent1">
                  <a:lumMod val="50000"/>
                </a:schemeClr>
              </a:solidFill>
            </a:endParaRPr>
          </a:p>
          <a:p>
            <a:pPr marL="342900" indent="-342900">
              <a:buFont typeface="Courier New" panose="02070309020205020404" pitchFamily="49" charset="0"/>
              <a:buChar char="o"/>
            </a:pPr>
            <a:r>
              <a:rPr lang="en-US" sz="2400" dirty="0"/>
              <a:t>to achieve for </a:t>
            </a:r>
            <a:r>
              <a:rPr lang="en-US" sz="2400" b="1" dirty="0"/>
              <a:t>all inland surface waters</a:t>
            </a:r>
            <a:r>
              <a:rPr lang="en-US" sz="2400" dirty="0"/>
              <a:t>, </a:t>
            </a:r>
            <a:r>
              <a:rPr lang="en-US" sz="2400" b="1" dirty="0"/>
              <a:t>transitional</a:t>
            </a:r>
            <a:r>
              <a:rPr lang="en-US" sz="2400" dirty="0"/>
              <a:t> and </a:t>
            </a:r>
            <a:r>
              <a:rPr lang="en-US" sz="2400" b="1" dirty="0"/>
              <a:t>coastal waters </a:t>
            </a:r>
          </a:p>
          <a:p>
            <a:pPr marL="800100" lvl="1" indent="-342900">
              <a:buFont typeface="Wingdings" panose="05000000000000000000" pitchFamily="2" charset="2"/>
              <a:buChar char="ü"/>
            </a:pPr>
            <a:r>
              <a:rPr lang="en-US" sz="2400" b="1" dirty="0">
                <a:solidFill>
                  <a:srgbClr val="0070C0"/>
                </a:solidFill>
              </a:rPr>
              <a:t>Good chemical status</a:t>
            </a:r>
          </a:p>
          <a:p>
            <a:pPr marL="800100" lvl="1" indent="-342900">
              <a:buFont typeface="Wingdings" panose="05000000000000000000" pitchFamily="2" charset="2"/>
              <a:buChar char="ü"/>
            </a:pPr>
            <a:r>
              <a:rPr lang="en-US" sz="2400" b="1" dirty="0">
                <a:solidFill>
                  <a:srgbClr val="0070C0"/>
                </a:solidFill>
              </a:rPr>
              <a:t>Good ecological status (or potential)</a:t>
            </a:r>
            <a:endParaRPr lang="ro-RO" sz="2400" b="1" dirty="0">
              <a:solidFill>
                <a:srgbClr val="0070C0"/>
              </a:solidFill>
            </a:endParaRPr>
          </a:p>
          <a:p>
            <a:pPr lvl="1"/>
            <a:endParaRPr lang="en-US" sz="2400" b="1" dirty="0">
              <a:solidFill>
                <a:srgbClr val="0070C0"/>
              </a:solidFill>
            </a:endParaRPr>
          </a:p>
          <a:p>
            <a:pPr marL="342900" indent="-342900">
              <a:buFont typeface="Courier New" panose="02070309020205020404" pitchFamily="49" charset="0"/>
              <a:buChar char="o"/>
            </a:pPr>
            <a:r>
              <a:rPr lang="en-US" sz="2400" dirty="0"/>
              <a:t>to achieve for </a:t>
            </a:r>
            <a:r>
              <a:rPr lang="en-US" sz="2400" b="1" dirty="0"/>
              <a:t>all </a:t>
            </a:r>
            <a:r>
              <a:rPr lang="ro-RO" sz="2400" b="1" dirty="0" err="1"/>
              <a:t>ground</a:t>
            </a:r>
            <a:r>
              <a:rPr lang="en-US" sz="2400" b="1" dirty="0"/>
              <a:t>waters</a:t>
            </a:r>
            <a:endParaRPr lang="ro-RO" sz="2400" b="1" dirty="0"/>
          </a:p>
          <a:p>
            <a:pPr marL="800100" lvl="1" indent="-342900">
              <a:buFont typeface="Wingdings" panose="05000000000000000000" pitchFamily="2" charset="2"/>
              <a:buChar char="ü"/>
            </a:pPr>
            <a:r>
              <a:rPr lang="en-US" sz="2400" b="1" dirty="0">
                <a:solidFill>
                  <a:srgbClr val="0070C0"/>
                </a:solidFill>
              </a:rPr>
              <a:t>Good chemical status</a:t>
            </a:r>
          </a:p>
          <a:p>
            <a:pPr marL="800100" lvl="1" indent="-342900">
              <a:buFont typeface="Wingdings" panose="05000000000000000000" pitchFamily="2" charset="2"/>
              <a:buChar char="ü"/>
            </a:pPr>
            <a:r>
              <a:rPr lang="en-US" sz="2400" b="1" dirty="0">
                <a:solidFill>
                  <a:srgbClr val="0070C0"/>
                </a:solidFill>
              </a:rPr>
              <a:t>Good quantitative status</a:t>
            </a:r>
          </a:p>
          <a:p>
            <a:pPr marL="800100" lvl="1" indent="-342900">
              <a:buFontTx/>
              <a:buChar char="-"/>
            </a:pPr>
            <a:endParaRPr lang="en-US" sz="2400" dirty="0">
              <a:solidFill>
                <a:srgbClr val="C00000"/>
              </a:solidFill>
            </a:endParaRPr>
          </a:p>
        </p:txBody>
      </p:sp>
    </p:spTree>
    <p:extLst>
      <p:ext uri="{BB962C8B-B14F-4D97-AF65-F5344CB8AC3E}">
        <p14:creationId xmlns:p14="http://schemas.microsoft.com/office/powerpoint/2010/main" val="1589820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TextBox 6">
            <a:extLst>
              <a:ext uri="{FF2B5EF4-FFF2-40B4-BE49-F238E27FC236}">
                <a16:creationId xmlns:a16="http://schemas.microsoft.com/office/drawing/2014/main" id="{99F8454D-3222-4A10-A7E2-B0724A20BB13}"/>
              </a:ext>
            </a:extLst>
          </p:cNvPr>
          <p:cNvSpPr txBox="1"/>
          <p:nvPr/>
        </p:nvSpPr>
        <p:spPr>
          <a:xfrm>
            <a:off x="202601" y="-28048"/>
            <a:ext cx="9737575" cy="584775"/>
          </a:xfrm>
          <a:prstGeom prst="rect">
            <a:avLst/>
          </a:prstGeom>
          <a:noFill/>
        </p:spPr>
        <p:txBody>
          <a:bodyPr wrap="square" rtlCol="0">
            <a:spAutoFit/>
          </a:bodyPr>
          <a:lstStyle/>
          <a:p>
            <a:r>
              <a:rPr lang="en-US" sz="3200" b="1" dirty="0">
                <a:solidFill>
                  <a:schemeClr val="accent1">
                    <a:lumMod val="50000"/>
                  </a:schemeClr>
                </a:solidFill>
              </a:rPr>
              <a:t>EU Water Framework Directive – Meeting the objectives</a:t>
            </a:r>
          </a:p>
        </p:txBody>
      </p:sp>
      <p:sp>
        <p:nvSpPr>
          <p:cNvPr id="9" name="TextBox 8">
            <a:extLst>
              <a:ext uri="{FF2B5EF4-FFF2-40B4-BE49-F238E27FC236}">
                <a16:creationId xmlns:a16="http://schemas.microsoft.com/office/drawing/2014/main" id="{3F33CC79-832E-4C0A-AD2C-CF0A028B7E29}"/>
              </a:ext>
            </a:extLst>
          </p:cNvPr>
          <p:cNvSpPr txBox="1"/>
          <p:nvPr/>
        </p:nvSpPr>
        <p:spPr>
          <a:xfrm>
            <a:off x="187569" y="706542"/>
            <a:ext cx="6643043" cy="6001643"/>
          </a:xfrm>
          <a:prstGeom prst="rect">
            <a:avLst/>
          </a:prstGeom>
          <a:noFill/>
        </p:spPr>
        <p:txBody>
          <a:bodyPr wrap="square" rtlCol="0">
            <a:spAutoFit/>
          </a:bodyPr>
          <a:lstStyle/>
          <a:p>
            <a:pPr marL="342900" indent="-342900">
              <a:buFont typeface="Wingdings" panose="05000000000000000000" pitchFamily="2" charset="2"/>
              <a:buChar char="q"/>
            </a:pPr>
            <a:r>
              <a:rPr lang="ro-RO" sz="2400" dirty="0">
                <a:solidFill>
                  <a:schemeClr val="accent1">
                    <a:lumMod val="50000"/>
                  </a:schemeClr>
                </a:solidFill>
              </a:rPr>
              <a:t>ICPDR: </a:t>
            </a:r>
            <a:r>
              <a:rPr lang="en-US" sz="2400" dirty="0">
                <a:solidFill>
                  <a:schemeClr val="accent1">
                    <a:lumMod val="50000"/>
                  </a:schemeClr>
                </a:solidFill>
              </a:rPr>
              <a:t>“</a:t>
            </a:r>
            <a:r>
              <a:rPr lang="en-US" sz="2400" b="1" u="sng" dirty="0">
                <a:solidFill>
                  <a:schemeClr val="accent1">
                    <a:lumMod val="50000"/>
                  </a:schemeClr>
                </a:solidFill>
              </a:rPr>
              <a:t>Danube River Basin Management Plan</a:t>
            </a:r>
            <a:r>
              <a:rPr lang="en-US" sz="2400" dirty="0">
                <a:solidFill>
                  <a:schemeClr val="accent1">
                    <a:lumMod val="50000"/>
                  </a:schemeClr>
                </a:solidFill>
              </a:rPr>
              <a:t>” </a:t>
            </a:r>
            <a:r>
              <a:rPr lang="en-US" sz="2400" b="1" dirty="0">
                <a:solidFill>
                  <a:schemeClr val="accent1">
                    <a:lumMod val="50000"/>
                  </a:schemeClr>
                </a:solidFill>
              </a:rPr>
              <a:t>(DRBM Plan) </a:t>
            </a:r>
            <a:r>
              <a:rPr lang="ro-RO" sz="2400" b="1" dirty="0">
                <a:solidFill>
                  <a:schemeClr val="accent1">
                    <a:lumMod val="50000"/>
                  </a:schemeClr>
                </a:solidFill>
              </a:rPr>
              <a:t>– </a:t>
            </a:r>
            <a:r>
              <a:rPr lang="en-US" sz="2400" b="1" dirty="0">
                <a:solidFill>
                  <a:schemeClr val="accent1">
                    <a:lumMod val="50000"/>
                  </a:schemeClr>
                </a:solidFill>
              </a:rPr>
              <a:t>2009</a:t>
            </a:r>
            <a:endParaRPr lang="ro-RO" sz="2400" b="1" dirty="0">
              <a:solidFill>
                <a:schemeClr val="accent1">
                  <a:lumMod val="50000"/>
                </a:schemeClr>
              </a:solidFill>
            </a:endParaRPr>
          </a:p>
          <a:p>
            <a:pPr marL="800100" lvl="1" indent="-342900">
              <a:buFont typeface="Arial" panose="020B0604020202020204" pitchFamily="34" charset="0"/>
              <a:buChar char="•"/>
            </a:pPr>
            <a:r>
              <a:rPr lang="en-US" sz="2400" dirty="0">
                <a:solidFill>
                  <a:schemeClr val="accent1">
                    <a:lumMod val="50000"/>
                  </a:schemeClr>
                </a:solidFill>
              </a:rPr>
              <a:t>assessments and measures towards the achievement of </a:t>
            </a:r>
            <a:r>
              <a:rPr lang="ro-RO" sz="2400" b="1" dirty="0">
                <a:solidFill>
                  <a:schemeClr val="accent1">
                    <a:lumMod val="50000"/>
                  </a:schemeClr>
                </a:solidFill>
              </a:rPr>
              <a:t>”</a:t>
            </a:r>
            <a:r>
              <a:rPr lang="en-US" sz="2400" b="1" dirty="0">
                <a:solidFill>
                  <a:schemeClr val="accent1">
                    <a:lumMod val="50000"/>
                  </a:schemeClr>
                </a:solidFill>
              </a:rPr>
              <a:t>good status</a:t>
            </a:r>
            <a:r>
              <a:rPr lang="ro-RO" sz="2400" b="1" dirty="0">
                <a:solidFill>
                  <a:schemeClr val="accent1">
                    <a:lumMod val="50000"/>
                  </a:schemeClr>
                </a:solidFill>
              </a:rPr>
              <a:t>”</a:t>
            </a:r>
            <a:r>
              <a:rPr lang="en-US" sz="2400" b="1" dirty="0">
                <a:solidFill>
                  <a:schemeClr val="accent1">
                    <a:lumMod val="50000"/>
                  </a:schemeClr>
                </a:solidFill>
              </a:rPr>
              <a:t> by 2015</a:t>
            </a:r>
            <a:endParaRPr lang="ro-RO" sz="2400" b="1" dirty="0">
              <a:solidFill>
                <a:schemeClr val="accent1">
                  <a:lumMod val="50000"/>
                </a:schemeClr>
              </a:solidFill>
            </a:endParaRPr>
          </a:p>
          <a:p>
            <a:pPr marL="342900" indent="-342900">
              <a:buFont typeface="Wingdings" panose="05000000000000000000" pitchFamily="2" charset="2"/>
              <a:buChar char="q"/>
            </a:pPr>
            <a:r>
              <a:rPr lang="ro-RO" sz="2400" b="1" dirty="0">
                <a:solidFill>
                  <a:schemeClr val="accent1">
                    <a:lumMod val="50000"/>
                  </a:schemeClr>
                </a:solidFill>
              </a:rPr>
              <a:t>N</a:t>
            </a:r>
            <a:r>
              <a:rPr lang="en-US" sz="2400" b="1" dirty="0" err="1">
                <a:solidFill>
                  <a:schemeClr val="accent1">
                    <a:lumMod val="50000"/>
                  </a:schemeClr>
                </a:solidFill>
              </a:rPr>
              <a:t>ot</a:t>
            </a:r>
            <a:r>
              <a:rPr lang="en-US" sz="2400" b="1" dirty="0">
                <a:solidFill>
                  <a:schemeClr val="accent1">
                    <a:lumMod val="50000"/>
                  </a:schemeClr>
                </a:solidFill>
              </a:rPr>
              <a:t> all waters would hit the target in six years</a:t>
            </a:r>
            <a:r>
              <a:rPr lang="en-US" sz="2400" dirty="0">
                <a:solidFill>
                  <a:schemeClr val="accent1">
                    <a:lumMod val="50000"/>
                  </a:schemeClr>
                </a:solidFill>
              </a:rPr>
              <a:t>, the WFD requires to </a:t>
            </a:r>
            <a:r>
              <a:rPr lang="en-US" sz="2400" b="1" dirty="0">
                <a:solidFill>
                  <a:schemeClr val="accent1">
                    <a:lumMod val="50000"/>
                  </a:schemeClr>
                </a:solidFill>
              </a:rPr>
              <a:t>update the DRBM Plan in 2015 and 2021</a:t>
            </a:r>
            <a:endParaRPr lang="ro-RO" sz="2400" b="1" dirty="0">
              <a:solidFill>
                <a:schemeClr val="accent1">
                  <a:lumMod val="50000"/>
                </a:schemeClr>
              </a:solidFill>
            </a:endParaRPr>
          </a:p>
          <a:p>
            <a:pPr marL="342900" indent="-342900">
              <a:buFont typeface="Wingdings" panose="05000000000000000000" pitchFamily="2" charset="2"/>
              <a:buChar char="q"/>
            </a:pPr>
            <a:r>
              <a:rPr lang="en-US" sz="2400" b="1" dirty="0">
                <a:solidFill>
                  <a:schemeClr val="accent1">
                    <a:lumMod val="50000"/>
                  </a:schemeClr>
                </a:solidFill>
              </a:rPr>
              <a:t>DRBM Plan – Update 20</a:t>
            </a:r>
            <a:r>
              <a:rPr lang="ro-RO" sz="2400" b="1" dirty="0">
                <a:solidFill>
                  <a:schemeClr val="accent1">
                    <a:lumMod val="50000"/>
                  </a:schemeClr>
                </a:solidFill>
              </a:rPr>
              <a:t>21</a:t>
            </a:r>
            <a:r>
              <a:rPr lang="en-US" sz="2400" b="1" dirty="0">
                <a:solidFill>
                  <a:schemeClr val="accent1">
                    <a:lumMod val="50000"/>
                  </a:schemeClr>
                </a:solidFill>
              </a:rPr>
              <a:t> </a:t>
            </a:r>
            <a:r>
              <a:rPr lang="en-US" sz="2400" dirty="0">
                <a:solidFill>
                  <a:schemeClr val="accent1">
                    <a:lumMod val="50000"/>
                  </a:schemeClr>
                </a:solidFill>
              </a:rPr>
              <a:t>includes</a:t>
            </a:r>
            <a:endParaRPr lang="ro-RO" sz="2400" b="1" dirty="0">
              <a:solidFill>
                <a:schemeClr val="accent1">
                  <a:lumMod val="50000"/>
                </a:schemeClr>
              </a:solidFill>
            </a:endParaRPr>
          </a:p>
          <a:p>
            <a:pPr marL="800100" lvl="1" indent="-342900">
              <a:buFont typeface="Arial" panose="020B0604020202020204" pitchFamily="34" charset="0"/>
              <a:buChar char="•"/>
            </a:pPr>
            <a:r>
              <a:rPr lang="en-US" sz="2400" dirty="0">
                <a:solidFill>
                  <a:schemeClr val="accent1">
                    <a:lumMod val="50000"/>
                  </a:schemeClr>
                </a:solidFill>
              </a:rPr>
              <a:t>updated assessments on the </a:t>
            </a:r>
            <a:r>
              <a:rPr lang="en-US" sz="2400" b="1" dirty="0">
                <a:solidFill>
                  <a:schemeClr val="accent1">
                    <a:lumMod val="50000"/>
                  </a:schemeClr>
                </a:solidFill>
              </a:rPr>
              <a:t>main pressures impacting the Danube basin’s </a:t>
            </a:r>
            <a:r>
              <a:rPr lang="en-US" sz="2400" dirty="0">
                <a:solidFill>
                  <a:schemeClr val="accent1">
                    <a:lumMod val="50000"/>
                  </a:schemeClr>
                </a:solidFill>
              </a:rPr>
              <a:t>waters</a:t>
            </a:r>
            <a:endParaRPr lang="ro-RO" sz="2400" dirty="0">
              <a:solidFill>
                <a:schemeClr val="accent1">
                  <a:lumMod val="50000"/>
                </a:schemeClr>
              </a:solidFill>
            </a:endParaRPr>
          </a:p>
          <a:p>
            <a:pPr marL="800100" lvl="1" indent="-342900">
              <a:buFont typeface="Arial" panose="020B0604020202020204" pitchFamily="34" charset="0"/>
              <a:buChar char="•"/>
            </a:pPr>
            <a:r>
              <a:rPr lang="en-US" sz="2400" dirty="0">
                <a:solidFill>
                  <a:schemeClr val="accent1">
                    <a:lumMod val="50000"/>
                  </a:schemeClr>
                </a:solidFill>
              </a:rPr>
              <a:t>updated information on </a:t>
            </a:r>
            <a:r>
              <a:rPr lang="en-US" sz="2400" b="1" dirty="0">
                <a:solidFill>
                  <a:schemeClr val="accent1">
                    <a:lumMod val="50000"/>
                  </a:schemeClr>
                </a:solidFill>
              </a:rPr>
              <a:t>water status and progress achieved</a:t>
            </a:r>
            <a:endParaRPr lang="ro-RO" sz="2400" b="1" dirty="0">
              <a:solidFill>
                <a:schemeClr val="accent1">
                  <a:lumMod val="50000"/>
                </a:schemeClr>
              </a:solidFill>
            </a:endParaRPr>
          </a:p>
          <a:p>
            <a:pPr marL="800100" lvl="1" indent="-342900">
              <a:buFont typeface="Arial" panose="020B0604020202020204" pitchFamily="34" charset="0"/>
              <a:buChar char="•"/>
            </a:pPr>
            <a:r>
              <a:rPr lang="en-US" sz="2400" dirty="0">
                <a:solidFill>
                  <a:schemeClr val="accent1">
                    <a:lumMod val="50000"/>
                  </a:schemeClr>
                </a:solidFill>
              </a:rPr>
              <a:t>the </a:t>
            </a:r>
            <a:r>
              <a:rPr lang="en-US" sz="2400" b="1" dirty="0">
                <a:solidFill>
                  <a:schemeClr val="accent1">
                    <a:lumMod val="50000"/>
                  </a:schemeClr>
                </a:solidFill>
              </a:rPr>
              <a:t>joint further actions </a:t>
            </a:r>
            <a:r>
              <a:rPr lang="en-US" sz="2400" dirty="0">
                <a:solidFill>
                  <a:schemeClr val="accent1">
                    <a:lumMod val="50000"/>
                  </a:schemeClr>
                </a:solidFill>
              </a:rPr>
              <a:t>agreed by the Danube countries to be undertaken until </a:t>
            </a:r>
            <a:r>
              <a:rPr lang="en-US" sz="2400" b="1" dirty="0">
                <a:solidFill>
                  <a:schemeClr val="accent1">
                    <a:lumMod val="50000"/>
                  </a:schemeClr>
                </a:solidFill>
              </a:rPr>
              <a:t>202</a:t>
            </a:r>
            <a:r>
              <a:rPr lang="ro-RO" sz="2400" b="1" dirty="0">
                <a:solidFill>
                  <a:schemeClr val="accent1">
                    <a:lumMod val="50000"/>
                  </a:schemeClr>
                </a:solidFill>
              </a:rPr>
              <a:t>7 </a:t>
            </a:r>
            <a:r>
              <a:rPr lang="en-US" sz="2400" dirty="0">
                <a:solidFill>
                  <a:schemeClr val="accent1">
                    <a:lumMod val="50000"/>
                  </a:schemeClr>
                </a:solidFill>
              </a:rPr>
              <a:t>on the basin-wide level (Level A)</a:t>
            </a:r>
            <a:r>
              <a:rPr lang="ro-RO" sz="2400" dirty="0">
                <a:solidFill>
                  <a:schemeClr val="accent1">
                    <a:lumMod val="50000"/>
                  </a:schemeClr>
                </a:solidFill>
              </a:rPr>
              <a:t> as </a:t>
            </a:r>
            <a:r>
              <a:rPr lang="ro-RO" sz="2400" dirty="0" err="1">
                <a:solidFill>
                  <a:schemeClr val="accent1">
                    <a:lumMod val="50000"/>
                  </a:schemeClr>
                </a:solidFill>
              </a:rPr>
              <a:t>well</a:t>
            </a:r>
            <a:r>
              <a:rPr lang="ro-RO" sz="2400" dirty="0">
                <a:solidFill>
                  <a:schemeClr val="accent1">
                    <a:lumMod val="50000"/>
                  </a:schemeClr>
                </a:solidFill>
              </a:rPr>
              <a:t> as </a:t>
            </a:r>
            <a:r>
              <a:rPr lang="en-US" sz="2400" dirty="0">
                <a:solidFill>
                  <a:schemeClr val="accent1">
                    <a:lumMod val="50000"/>
                  </a:schemeClr>
                </a:solidFill>
              </a:rPr>
              <a:t>the national level (Level B)</a:t>
            </a:r>
            <a:endParaRPr lang="ro-RO" sz="2400" dirty="0">
              <a:solidFill>
                <a:schemeClr val="accent1">
                  <a:lumMod val="50000"/>
                </a:schemeClr>
              </a:solidFill>
            </a:endParaRPr>
          </a:p>
        </p:txBody>
      </p:sp>
      <p:pic>
        <p:nvPicPr>
          <p:cNvPr id="3" name="Picture 2">
            <a:extLst>
              <a:ext uri="{FF2B5EF4-FFF2-40B4-BE49-F238E27FC236}">
                <a16:creationId xmlns:a16="http://schemas.microsoft.com/office/drawing/2014/main" id="{C0536F23-F802-45DA-A584-2C4289E6EA07}"/>
              </a:ext>
            </a:extLst>
          </p:cNvPr>
          <p:cNvPicPr>
            <a:picLocks noChangeAspect="1"/>
          </p:cNvPicPr>
          <p:nvPr/>
        </p:nvPicPr>
        <p:blipFill>
          <a:blip r:embed="rId2"/>
          <a:stretch>
            <a:fillRect/>
          </a:stretch>
        </p:blipFill>
        <p:spPr>
          <a:xfrm>
            <a:off x="7061922" y="556727"/>
            <a:ext cx="4423496" cy="6153864"/>
          </a:xfrm>
          <a:prstGeom prst="rect">
            <a:avLst/>
          </a:prstGeom>
        </p:spPr>
      </p:pic>
    </p:spTree>
    <p:extLst>
      <p:ext uri="{BB962C8B-B14F-4D97-AF65-F5344CB8AC3E}">
        <p14:creationId xmlns:p14="http://schemas.microsoft.com/office/powerpoint/2010/main" val="731781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TextBox 6">
            <a:extLst>
              <a:ext uri="{FF2B5EF4-FFF2-40B4-BE49-F238E27FC236}">
                <a16:creationId xmlns:a16="http://schemas.microsoft.com/office/drawing/2014/main" id="{99F8454D-3222-4A10-A7E2-B0724A20BB13}"/>
              </a:ext>
            </a:extLst>
          </p:cNvPr>
          <p:cNvSpPr txBox="1"/>
          <p:nvPr/>
        </p:nvSpPr>
        <p:spPr>
          <a:xfrm>
            <a:off x="550670" y="121767"/>
            <a:ext cx="11312025" cy="584775"/>
          </a:xfrm>
          <a:prstGeom prst="rect">
            <a:avLst/>
          </a:prstGeom>
          <a:noFill/>
        </p:spPr>
        <p:txBody>
          <a:bodyPr wrap="square" rtlCol="0">
            <a:spAutoFit/>
          </a:bodyPr>
          <a:lstStyle/>
          <a:p>
            <a:r>
              <a:rPr lang="ro-RO" sz="3200" b="1" dirty="0" err="1">
                <a:solidFill>
                  <a:schemeClr val="accent1">
                    <a:lumMod val="50000"/>
                  </a:schemeClr>
                </a:solidFill>
              </a:rPr>
              <a:t>Water</a:t>
            </a:r>
            <a:r>
              <a:rPr lang="ro-RO" sz="3200" b="1" dirty="0">
                <a:solidFill>
                  <a:schemeClr val="accent1">
                    <a:lumMod val="50000"/>
                  </a:schemeClr>
                </a:solidFill>
              </a:rPr>
              <a:t> Status – </a:t>
            </a:r>
            <a:r>
              <a:rPr lang="ro-RO" sz="3200" b="1" dirty="0" err="1">
                <a:solidFill>
                  <a:schemeClr val="accent1">
                    <a:lumMod val="50000"/>
                  </a:schemeClr>
                </a:solidFill>
              </a:rPr>
              <a:t>the</a:t>
            </a:r>
            <a:r>
              <a:rPr lang="ro-RO" sz="3200" b="1" dirty="0">
                <a:solidFill>
                  <a:schemeClr val="accent1">
                    <a:lumMod val="50000"/>
                  </a:schemeClr>
                </a:solidFill>
              </a:rPr>
              <a:t> </a:t>
            </a:r>
            <a:r>
              <a:rPr lang="ro-RO" sz="3200" b="1" dirty="0" err="1">
                <a:solidFill>
                  <a:schemeClr val="accent1">
                    <a:lumMod val="50000"/>
                  </a:schemeClr>
                </a:solidFill>
              </a:rPr>
              <a:t>results</a:t>
            </a:r>
            <a:r>
              <a:rPr lang="ro-RO" sz="3200" b="1" dirty="0">
                <a:solidFill>
                  <a:schemeClr val="accent1">
                    <a:lumMod val="50000"/>
                  </a:schemeClr>
                </a:solidFill>
              </a:rPr>
              <a:t> of </a:t>
            </a:r>
            <a:r>
              <a:rPr lang="ro-RO" sz="3200" b="1" dirty="0" err="1">
                <a:solidFill>
                  <a:schemeClr val="accent1">
                    <a:lumMod val="50000"/>
                  </a:schemeClr>
                </a:solidFill>
              </a:rPr>
              <a:t>the</a:t>
            </a:r>
            <a:r>
              <a:rPr lang="ro-RO" sz="3200" b="1" dirty="0">
                <a:solidFill>
                  <a:schemeClr val="accent1">
                    <a:lumMod val="50000"/>
                  </a:schemeClr>
                </a:solidFill>
              </a:rPr>
              <a:t> Monitoring </a:t>
            </a:r>
            <a:r>
              <a:rPr lang="ro-RO" sz="3200" b="1" dirty="0" err="1">
                <a:solidFill>
                  <a:schemeClr val="accent1">
                    <a:lumMod val="50000"/>
                  </a:schemeClr>
                </a:solidFill>
              </a:rPr>
              <a:t>Programs</a:t>
            </a:r>
            <a:endParaRPr lang="en-US" sz="3200" b="1" dirty="0">
              <a:solidFill>
                <a:schemeClr val="accent1">
                  <a:lumMod val="50000"/>
                </a:schemeClr>
              </a:solidFill>
            </a:endParaRPr>
          </a:p>
        </p:txBody>
      </p:sp>
      <p:sp>
        <p:nvSpPr>
          <p:cNvPr id="9" name="TextBox 8">
            <a:extLst>
              <a:ext uri="{FF2B5EF4-FFF2-40B4-BE49-F238E27FC236}">
                <a16:creationId xmlns:a16="http://schemas.microsoft.com/office/drawing/2014/main" id="{3F33CC79-832E-4C0A-AD2C-CF0A028B7E29}"/>
              </a:ext>
            </a:extLst>
          </p:cNvPr>
          <p:cNvSpPr txBox="1"/>
          <p:nvPr/>
        </p:nvSpPr>
        <p:spPr>
          <a:xfrm>
            <a:off x="550670" y="1156905"/>
            <a:ext cx="11090353" cy="4832092"/>
          </a:xfrm>
          <a:prstGeom prst="rect">
            <a:avLst/>
          </a:prstGeom>
          <a:noFill/>
        </p:spPr>
        <p:txBody>
          <a:bodyPr wrap="square" rtlCol="0">
            <a:spAutoFit/>
          </a:bodyPr>
          <a:lstStyle/>
          <a:p>
            <a:pPr marL="457200" indent="-457200">
              <a:buFont typeface="Wingdings" panose="05000000000000000000" pitchFamily="2" charset="2"/>
              <a:buChar char="q"/>
            </a:pPr>
            <a:r>
              <a:rPr lang="en-US" sz="2800" b="1" dirty="0">
                <a:solidFill>
                  <a:schemeClr val="accent1">
                    <a:lumMod val="50000"/>
                  </a:schemeClr>
                </a:solidFill>
              </a:rPr>
              <a:t>Monitoring results </a:t>
            </a:r>
            <a:r>
              <a:rPr lang="en-US" sz="2800" dirty="0">
                <a:solidFill>
                  <a:schemeClr val="accent1">
                    <a:lumMod val="50000"/>
                  </a:schemeClr>
                </a:solidFill>
              </a:rPr>
              <a:t>according to the WFD</a:t>
            </a:r>
            <a:r>
              <a:rPr lang="ro-RO" sz="2800" dirty="0">
                <a:solidFill>
                  <a:schemeClr val="accent1">
                    <a:lumMod val="50000"/>
                  </a:schemeClr>
                </a:solidFill>
              </a:rPr>
              <a:t>:</a:t>
            </a:r>
          </a:p>
          <a:p>
            <a:pPr marL="457200" indent="-457200">
              <a:buFont typeface="Arial" panose="020B0604020202020204" pitchFamily="34" charset="0"/>
              <a:buChar char="•"/>
            </a:pPr>
            <a:r>
              <a:rPr lang="en-US" sz="2800" dirty="0">
                <a:solidFill>
                  <a:schemeClr val="accent1">
                    <a:lumMod val="50000"/>
                  </a:schemeClr>
                </a:solidFill>
              </a:rPr>
              <a:t>serve the validation of the pressure analysis </a:t>
            </a:r>
            <a:endParaRPr lang="ro-RO" sz="2800" dirty="0">
              <a:solidFill>
                <a:schemeClr val="accent1">
                  <a:lumMod val="50000"/>
                </a:schemeClr>
              </a:solidFill>
            </a:endParaRPr>
          </a:p>
          <a:p>
            <a:pPr marL="457200" indent="-457200">
              <a:buFont typeface="Arial" panose="020B0604020202020204" pitchFamily="34" charset="0"/>
              <a:buChar char="•"/>
            </a:pPr>
            <a:r>
              <a:rPr lang="ro-RO" sz="2800" dirty="0">
                <a:solidFill>
                  <a:schemeClr val="accent1">
                    <a:lumMod val="50000"/>
                  </a:schemeClr>
                </a:solidFill>
              </a:rPr>
              <a:t>a</a:t>
            </a:r>
            <a:r>
              <a:rPr lang="en-US" sz="2800" dirty="0">
                <a:solidFill>
                  <a:schemeClr val="accent1">
                    <a:lumMod val="50000"/>
                  </a:schemeClr>
                </a:solidFill>
              </a:rPr>
              <a:t>n overview of the impacts on water status is required in order to </a:t>
            </a:r>
            <a:r>
              <a:rPr lang="en-US" sz="2800" b="1" dirty="0">
                <a:solidFill>
                  <a:schemeClr val="accent1">
                    <a:lumMod val="50000"/>
                  </a:schemeClr>
                </a:solidFill>
              </a:rPr>
              <a:t>initiate measures</a:t>
            </a:r>
            <a:endParaRPr lang="ro-RO" sz="2800" b="1" dirty="0">
              <a:solidFill>
                <a:schemeClr val="accent1">
                  <a:lumMod val="50000"/>
                </a:schemeClr>
              </a:solidFill>
            </a:endParaRPr>
          </a:p>
          <a:p>
            <a:pPr marL="457200" indent="-457200">
              <a:buFont typeface="Wingdings" panose="05000000000000000000" pitchFamily="2" charset="2"/>
              <a:buChar char="q"/>
            </a:pPr>
            <a:r>
              <a:rPr lang="en-US" sz="2800" dirty="0">
                <a:solidFill>
                  <a:schemeClr val="accent1">
                    <a:lumMod val="50000"/>
                  </a:schemeClr>
                </a:solidFill>
              </a:rPr>
              <a:t>The ICPDR </a:t>
            </a:r>
            <a:r>
              <a:rPr lang="en-US" sz="2800" b="1" dirty="0">
                <a:solidFill>
                  <a:schemeClr val="accent1">
                    <a:lumMod val="50000"/>
                  </a:schemeClr>
                </a:solidFill>
              </a:rPr>
              <a:t>Transnational Monitoring Network (TNMN)</a:t>
            </a:r>
            <a:endParaRPr lang="ro-RO" sz="2800" b="1" dirty="0">
              <a:solidFill>
                <a:schemeClr val="accent1">
                  <a:lumMod val="50000"/>
                </a:schemeClr>
              </a:solidFill>
            </a:endParaRPr>
          </a:p>
          <a:p>
            <a:pPr marL="457200" indent="-457200">
              <a:buFont typeface="Arial" panose="020B0604020202020204" pitchFamily="34" charset="0"/>
              <a:buChar char="•"/>
            </a:pPr>
            <a:r>
              <a:rPr lang="en-GB" sz="2800" dirty="0">
                <a:solidFill>
                  <a:schemeClr val="accent1">
                    <a:lumMod val="50000"/>
                  </a:schemeClr>
                </a:solidFill>
              </a:rPr>
              <a:t>Initially launched in 1996 to support the implementation of DRPC</a:t>
            </a:r>
            <a:endParaRPr lang="ro-RO" sz="2800" dirty="0">
              <a:solidFill>
                <a:schemeClr val="accent1">
                  <a:lumMod val="50000"/>
                </a:schemeClr>
              </a:solidFill>
            </a:endParaRPr>
          </a:p>
          <a:p>
            <a:pPr marL="457200" indent="-457200">
              <a:buFont typeface="Arial" panose="020B0604020202020204" pitchFamily="34" charset="0"/>
              <a:buChar char="•"/>
            </a:pPr>
            <a:r>
              <a:rPr lang="ro-RO" sz="2800" dirty="0">
                <a:solidFill>
                  <a:schemeClr val="accent1">
                    <a:lumMod val="50000"/>
                  </a:schemeClr>
                </a:solidFill>
              </a:rPr>
              <a:t>M</a:t>
            </a:r>
            <a:r>
              <a:rPr lang="en-US" sz="2800" dirty="0" err="1">
                <a:solidFill>
                  <a:schemeClr val="accent1">
                    <a:lumMod val="50000"/>
                  </a:schemeClr>
                </a:solidFill>
              </a:rPr>
              <a:t>ajor</a:t>
            </a:r>
            <a:r>
              <a:rPr lang="en-US" sz="2800" dirty="0">
                <a:solidFill>
                  <a:schemeClr val="accent1">
                    <a:lumMod val="50000"/>
                  </a:schemeClr>
                </a:solidFill>
              </a:rPr>
              <a:t> objective</a:t>
            </a:r>
            <a:r>
              <a:rPr lang="ro-RO" sz="2800" dirty="0">
                <a:solidFill>
                  <a:schemeClr val="accent1">
                    <a:lumMod val="50000"/>
                  </a:schemeClr>
                </a:solidFill>
              </a:rPr>
              <a:t>:</a:t>
            </a:r>
            <a:r>
              <a:rPr lang="en-US" sz="2800" dirty="0">
                <a:solidFill>
                  <a:schemeClr val="accent1">
                    <a:lumMod val="50000"/>
                  </a:schemeClr>
                </a:solidFill>
              </a:rPr>
              <a:t> to provide an overview of the </a:t>
            </a:r>
            <a:r>
              <a:rPr lang="en-US" sz="2800" b="1" dirty="0">
                <a:solidFill>
                  <a:schemeClr val="accent1">
                    <a:lumMod val="50000"/>
                  </a:schemeClr>
                </a:solidFill>
              </a:rPr>
              <a:t>overall status </a:t>
            </a:r>
            <a:r>
              <a:rPr lang="en-US" sz="2800" dirty="0">
                <a:solidFill>
                  <a:schemeClr val="accent1">
                    <a:lumMod val="50000"/>
                  </a:schemeClr>
                </a:solidFill>
              </a:rPr>
              <a:t>and </a:t>
            </a:r>
            <a:r>
              <a:rPr lang="en-US" sz="2800" b="1" dirty="0">
                <a:solidFill>
                  <a:schemeClr val="accent1">
                    <a:lumMod val="50000"/>
                  </a:schemeClr>
                </a:solidFill>
              </a:rPr>
              <a:t>long-term changes of surface water </a:t>
            </a:r>
            <a:r>
              <a:rPr lang="en-US" sz="2800" dirty="0">
                <a:solidFill>
                  <a:schemeClr val="accent1">
                    <a:lumMod val="50000"/>
                  </a:schemeClr>
                </a:solidFill>
              </a:rPr>
              <a:t>and, where necessary, groundwater status in a basin-wide context (with particular attention paid to the transboundary pollution load)</a:t>
            </a:r>
            <a:r>
              <a:rPr lang="en-GB" sz="2800" dirty="0">
                <a:solidFill>
                  <a:schemeClr val="accent1">
                    <a:lumMod val="50000"/>
                  </a:schemeClr>
                </a:solidFill>
              </a:rPr>
              <a:t> </a:t>
            </a:r>
            <a:endParaRPr lang="ro-RO" sz="2800" dirty="0">
              <a:solidFill>
                <a:schemeClr val="accent1">
                  <a:lumMod val="50000"/>
                </a:schemeClr>
              </a:solidFill>
            </a:endParaRPr>
          </a:p>
          <a:p>
            <a:r>
              <a:rPr lang="en-GB" sz="2800" dirty="0">
                <a:solidFill>
                  <a:schemeClr val="accent1">
                    <a:lumMod val="50000"/>
                  </a:schemeClr>
                </a:solidFill>
                <a:hlinkClick r:id="rId2">
                  <a:extLst>
                    <a:ext uri="{A12FA001-AC4F-418D-AE19-62706E023703}">
                      <ahyp:hlinkClr xmlns:ahyp="http://schemas.microsoft.com/office/drawing/2018/hyperlinkcolor" val="tx"/>
                    </a:ext>
                  </a:extLst>
                </a:hlinkClick>
              </a:rPr>
              <a:t>http://www.icpdr.org/main/publications/tnmn-yearbooks</a:t>
            </a:r>
            <a:r>
              <a:rPr lang="ro-RO" sz="2800" dirty="0">
                <a:solidFill>
                  <a:schemeClr val="accent1">
                    <a:lumMod val="50000"/>
                  </a:schemeClr>
                </a:solidFill>
              </a:rPr>
              <a:t> </a:t>
            </a:r>
            <a:endParaRPr lang="en-US" sz="2800" dirty="0">
              <a:solidFill>
                <a:schemeClr val="accent1">
                  <a:lumMod val="50000"/>
                </a:schemeClr>
              </a:solidFill>
            </a:endParaRPr>
          </a:p>
        </p:txBody>
      </p:sp>
    </p:spTree>
    <p:extLst>
      <p:ext uri="{BB962C8B-B14F-4D97-AF65-F5344CB8AC3E}">
        <p14:creationId xmlns:p14="http://schemas.microsoft.com/office/powerpoint/2010/main" val="1722840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TextBox 6">
            <a:extLst>
              <a:ext uri="{FF2B5EF4-FFF2-40B4-BE49-F238E27FC236}">
                <a16:creationId xmlns:a16="http://schemas.microsoft.com/office/drawing/2014/main" id="{2788A6A6-644E-430F-BE19-4D7329BEC67C}"/>
              </a:ext>
            </a:extLst>
          </p:cNvPr>
          <p:cNvSpPr txBox="1"/>
          <p:nvPr/>
        </p:nvSpPr>
        <p:spPr>
          <a:xfrm>
            <a:off x="-503980" y="99330"/>
            <a:ext cx="10172314" cy="584775"/>
          </a:xfrm>
          <a:prstGeom prst="rect">
            <a:avLst/>
          </a:prstGeom>
          <a:noFill/>
        </p:spPr>
        <p:txBody>
          <a:bodyPr wrap="square" rtlCol="0">
            <a:spAutoFit/>
          </a:bodyPr>
          <a:lstStyle/>
          <a:p>
            <a:pPr algn="ctr"/>
            <a:r>
              <a:rPr lang="en-GB" sz="3200" b="1" dirty="0">
                <a:solidFill>
                  <a:schemeClr val="accent1">
                    <a:lumMod val="50000"/>
                  </a:schemeClr>
                </a:solidFill>
              </a:rPr>
              <a:t>The Transnational Monitoring Network (TNMN)</a:t>
            </a:r>
          </a:p>
        </p:txBody>
      </p:sp>
      <p:sp>
        <p:nvSpPr>
          <p:cNvPr id="2" name="TextBox 1">
            <a:extLst>
              <a:ext uri="{FF2B5EF4-FFF2-40B4-BE49-F238E27FC236}">
                <a16:creationId xmlns:a16="http://schemas.microsoft.com/office/drawing/2014/main" id="{A5BA100D-6243-4AEB-8D1A-8B3886D52385}"/>
              </a:ext>
            </a:extLst>
          </p:cNvPr>
          <p:cNvSpPr txBox="1"/>
          <p:nvPr/>
        </p:nvSpPr>
        <p:spPr>
          <a:xfrm>
            <a:off x="532384" y="783434"/>
            <a:ext cx="10172314" cy="5632311"/>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accent1">
                    <a:lumMod val="50000"/>
                  </a:schemeClr>
                </a:solidFill>
              </a:rPr>
              <a:t>114 monitoring sites at the basin wide level</a:t>
            </a:r>
          </a:p>
          <a:p>
            <a:pPr marL="800100" lvl="1" indent="-342900">
              <a:buFont typeface="Courier New" panose="02070309020205020404" pitchFamily="49" charset="0"/>
              <a:buChar char="o"/>
            </a:pPr>
            <a:r>
              <a:rPr lang="en-US" sz="2400" dirty="0">
                <a:solidFill>
                  <a:schemeClr val="accent1">
                    <a:lumMod val="50000"/>
                  </a:schemeClr>
                </a:solidFill>
              </a:rPr>
              <a:t>located just upstream/downstream of an international border</a:t>
            </a:r>
          </a:p>
          <a:p>
            <a:pPr marL="800100" lvl="1" indent="-342900">
              <a:buFont typeface="Courier New" panose="02070309020205020404" pitchFamily="49" charset="0"/>
              <a:buChar char="o"/>
            </a:pPr>
            <a:r>
              <a:rPr lang="en-US" sz="2400" dirty="0">
                <a:solidFill>
                  <a:schemeClr val="accent1">
                    <a:lumMod val="50000"/>
                  </a:schemeClr>
                </a:solidFill>
              </a:rPr>
              <a:t>located upstream of confluences between Danube and main tributaries or main tributaries and larger sub-tributaries (to enable estimation of mass balances)</a:t>
            </a:r>
          </a:p>
          <a:p>
            <a:pPr marL="800100" lvl="1" indent="-342900">
              <a:buFont typeface="Courier New" panose="02070309020205020404" pitchFamily="49" charset="0"/>
              <a:buChar char="o"/>
            </a:pPr>
            <a:r>
              <a:rPr lang="en-US" sz="2400" dirty="0">
                <a:solidFill>
                  <a:schemeClr val="accent1">
                    <a:lumMod val="50000"/>
                  </a:schemeClr>
                </a:solidFill>
              </a:rPr>
              <a:t>located downstream of the major point sources</a:t>
            </a:r>
          </a:p>
          <a:p>
            <a:pPr marL="800100" lvl="1" indent="-342900">
              <a:buFont typeface="Courier New" panose="02070309020205020404" pitchFamily="49" charset="0"/>
              <a:buChar char="o"/>
            </a:pPr>
            <a:r>
              <a:rPr lang="en-US" sz="2400" dirty="0">
                <a:solidFill>
                  <a:schemeClr val="accent1">
                    <a:lumMod val="50000"/>
                  </a:schemeClr>
                </a:solidFill>
              </a:rPr>
              <a:t>located to control important water uses</a:t>
            </a:r>
          </a:p>
          <a:p>
            <a:pPr marL="342900" indent="-342900">
              <a:buFont typeface="Courier New" panose="02070309020205020404" pitchFamily="49" charset="0"/>
              <a:buChar char="o"/>
            </a:pPr>
            <a:r>
              <a:rPr lang="en-US" sz="2400" b="1" dirty="0">
                <a:solidFill>
                  <a:schemeClr val="accent1">
                    <a:lumMod val="50000"/>
                  </a:schemeClr>
                </a:solidFill>
              </a:rPr>
              <a:t>Frequency</a:t>
            </a:r>
            <a:r>
              <a:rPr lang="en-US" sz="2400" dirty="0">
                <a:solidFill>
                  <a:schemeClr val="accent1">
                    <a:lumMod val="50000"/>
                  </a:schemeClr>
                </a:solidFill>
              </a:rPr>
              <a:t>:</a:t>
            </a:r>
          </a:p>
          <a:p>
            <a:pPr marL="800100" lvl="1" indent="-342900">
              <a:buFont typeface="Courier New" panose="02070309020205020404" pitchFamily="49" charset="0"/>
              <a:buChar char="o"/>
            </a:pPr>
            <a:r>
              <a:rPr lang="en-US" sz="2400" dirty="0">
                <a:solidFill>
                  <a:schemeClr val="accent1">
                    <a:lumMod val="50000"/>
                  </a:schemeClr>
                </a:solidFill>
              </a:rPr>
              <a:t>Daily (flow)</a:t>
            </a:r>
          </a:p>
          <a:p>
            <a:pPr marL="800100" lvl="1" indent="-342900">
              <a:buFont typeface="Courier New" panose="02070309020205020404" pitchFamily="49" charset="0"/>
              <a:buChar char="o"/>
            </a:pPr>
            <a:r>
              <a:rPr lang="en-US" sz="2400" b="0" i="0" u="none" strike="noStrike" baseline="0" dirty="0">
                <a:solidFill>
                  <a:schemeClr val="accent1">
                    <a:lumMod val="50000"/>
                  </a:schemeClr>
                </a:solidFill>
              </a:rPr>
              <a:t>annually / 12 x per year</a:t>
            </a:r>
          </a:p>
          <a:p>
            <a:pPr marL="800100" lvl="1" indent="-342900">
              <a:buFont typeface="Courier New" panose="02070309020205020404" pitchFamily="49" charset="0"/>
              <a:buChar char="o"/>
            </a:pPr>
            <a:r>
              <a:rPr lang="en-US" sz="2400" b="0" i="0" u="none" strike="noStrike" baseline="0" dirty="0">
                <a:solidFill>
                  <a:schemeClr val="accent1">
                    <a:lumMod val="50000"/>
                  </a:schemeClr>
                </a:solidFill>
              </a:rPr>
              <a:t>annually / 26 x per year (annual loads)</a:t>
            </a:r>
          </a:p>
          <a:p>
            <a:pPr lvl="1"/>
            <a:endParaRPr lang="en-US" sz="2400" dirty="0">
              <a:solidFill>
                <a:schemeClr val="accent1">
                  <a:lumMod val="50000"/>
                </a:schemeClr>
              </a:solidFill>
            </a:endParaRPr>
          </a:p>
          <a:p>
            <a:pPr lvl="1"/>
            <a:r>
              <a:rPr lang="en-US" sz="2400" b="1" dirty="0">
                <a:solidFill>
                  <a:schemeClr val="accent1">
                    <a:lumMod val="50000"/>
                  </a:schemeClr>
                </a:solidFill>
              </a:rPr>
              <a:t>Sites required to estimate pollutant loads (e.g. of nutrients or priority pollutants) which are transferred across boundaries of Contracting Parties, and which are transferred into the marine environment</a:t>
            </a:r>
          </a:p>
        </p:txBody>
      </p:sp>
    </p:spTree>
    <p:extLst>
      <p:ext uri="{BB962C8B-B14F-4D97-AF65-F5344CB8AC3E}">
        <p14:creationId xmlns:p14="http://schemas.microsoft.com/office/powerpoint/2010/main" val="29289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TextBox 6">
            <a:extLst>
              <a:ext uri="{FF2B5EF4-FFF2-40B4-BE49-F238E27FC236}">
                <a16:creationId xmlns:a16="http://schemas.microsoft.com/office/drawing/2014/main" id="{2788A6A6-644E-430F-BE19-4D7329BEC67C}"/>
              </a:ext>
            </a:extLst>
          </p:cNvPr>
          <p:cNvSpPr txBox="1"/>
          <p:nvPr/>
        </p:nvSpPr>
        <p:spPr>
          <a:xfrm>
            <a:off x="-503981" y="3984"/>
            <a:ext cx="10172314" cy="584775"/>
          </a:xfrm>
          <a:prstGeom prst="rect">
            <a:avLst/>
          </a:prstGeom>
          <a:noFill/>
        </p:spPr>
        <p:txBody>
          <a:bodyPr wrap="square" rtlCol="0">
            <a:spAutoFit/>
          </a:bodyPr>
          <a:lstStyle/>
          <a:p>
            <a:pPr algn="ctr"/>
            <a:r>
              <a:rPr lang="en-GB" sz="3200" b="1" dirty="0">
                <a:solidFill>
                  <a:schemeClr val="accent1">
                    <a:lumMod val="50000"/>
                  </a:schemeClr>
                </a:solidFill>
              </a:rPr>
              <a:t>The Transnational Monitoring Network (TNMN)</a:t>
            </a:r>
          </a:p>
        </p:txBody>
      </p:sp>
      <p:pic>
        <p:nvPicPr>
          <p:cNvPr id="4" name="Picture 3">
            <a:extLst>
              <a:ext uri="{FF2B5EF4-FFF2-40B4-BE49-F238E27FC236}">
                <a16:creationId xmlns:a16="http://schemas.microsoft.com/office/drawing/2014/main" id="{2C5E7328-37F5-4477-A793-9EE8E47BFFE7}"/>
              </a:ext>
            </a:extLst>
          </p:cNvPr>
          <p:cNvPicPr>
            <a:picLocks noChangeAspect="1"/>
          </p:cNvPicPr>
          <p:nvPr/>
        </p:nvPicPr>
        <p:blipFill>
          <a:blip r:embed="rId2"/>
          <a:stretch>
            <a:fillRect/>
          </a:stretch>
        </p:blipFill>
        <p:spPr>
          <a:xfrm>
            <a:off x="202601" y="588758"/>
            <a:ext cx="10924516" cy="6158405"/>
          </a:xfrm>
          <a:prstGeom prst="rect">
            <a:avLst/>
          </a:prstGeom>
        </p:spPr>
      </p:pic>
    </p:spTree>
    <p:extLst>
      <p:ext uri="{BB962C8B-B14F-4D97-AF65-F5344CB8AC3E}">
        <p14:creationId xmlns:p14="http://schemas.microsoft.com/office/powerpoint/2010/main" val="1162153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3" name="TextBox 22">
            <a:extLst>
              <a:ext uri="{FF2B5EF4-FFF2-40B4-BE49-F238E27FC236}">
                <a16:creationId xmlns:a16="http://schemas.microsoft.com/office/drawing/2014/main" id="{12B23768-EFD2-4678-922E-A6A43D2CA459}"/>
              </a:ext>
            </a:extLst>
          </p:cNvPr>
          <p:cNvSpPr txBox="1"/>
          <p:nvPr/>
        </p:nvSpPr>
        <p:spPr>
          <a:xfrm>
            <a:off x="326764" y="117473"/>
            <a:ext cx="9615055" cy="461665"/>
          </a:xfrm>
          <a:prstGeom prst="rect">
            <a:avLst/>
          </a:prstGeom>
          <a:noFill/>
        </p:spPr>
        <p:txBody>
          <a:bodyPr wrap="square" rtlCol="0">
            <a:spAutoFit/>
          </a:bodyPr>
          <a:lstStyle/>
          <a:p>
            <a:r>
              <a:rPr lang="en-GB" sz="2400" b="1" dirty="0">
                <a:solidFill>
                  <a:schemeClr val="accent1">
                    <a:lumMod val="50000"/>
                  </a:schemeClr>
                </a:solidFill>
              </a:rPr>
              <a:t>Results</a:t>
            </a:r>
            <a:r>
              <a:rPr lang="ro-RO" sz="2400" b="1" dirty="0">
                <a:solidFill>
                  <a:schemeClr val="accent1">
                    <a:lumMod val="50000"/>
                  </a:schemeClr>
                </a:solidFill>
              </a:rPr>
              <a:t> </a:t>
            </a:r>
            <a:r>
              <a:rPr lang="ro-RO" sz="2400" b="1" dirty="0" err="1">
                <a:solidFill>
                  <a:schemeClr val="accent1">
                    <a:lumMod val="50000"/>
                  </a:schemeClr>
                </a:solidFill>
              </a:rPr>
              <a:t>from</a:t>
            </a:r>
            <a:r>
              <a:rPr lang="ro-RO" sz="2400" b="1" dirty="0">
                <a:solidFill>
                  <a:schemeClr val="accent1">
                    <a:lumMod val="50000"/>
                  </a:schemeClr>
                </a:solidFill>
              </a:rPr>
              <a:t> DRBMP – </a:t>
            </a:r>
            <a:r>
              <a:rPr lang="ro-RO" sz="2400" b="1" dirty="0" err="1">
                <a:solidFill>
                  <a:schemeClr val="accent1">
                    <a:lumMod val="50000"/>
                  </a:schemeClr>
                </a:solidFill>
              </a:rPr>
              <a:t>Updated</a:t>
            </a:r>
            <a:r>
              <a:rPr lang="ro-RO" sz="2400" b="1" dirty="0">
                <a:solidFill>
                  <a:schemeClr val="accent1">
                    <a:lumMod val="50000"/>
                  </a:schemeClr>
                </a:solidFill>
              </a:rPr>
              <a:t> 2021 - </a:t>
            </a:r>
            <a:r>
              <a:rPr lang="en-GB" sz="2400" b="1" dirty="0">
                <a:solidFill>
                  <a:schemeClr val="accent1">
                    <a:lumMod val="50000"/>
                  </a:schemeClr>
                </a:solidFill>
              </a:rPr>
              <a:t>Ecological status/potential </a:t>
            </a:r>
          </a:p>
        </p:txBody>
      </p:sp>
      <p:sp>
        <p:nvSpPr>
          <p:cNvPr id="3" name="TextBox 2">
            <a:extLst>
              <a:ext uri="{FF2B5EF4-FFF2-40B4-BE49-F238E27FC236}">
                <a16:creationId xmlns:a16="http://schemas.microsoft.com/office/drawing/2014/main" id="{22ECBD1A-DDE2-487C-9A34-7FE7C0D66E4C}"/>
              </a:ext>
            </a:extLst>
          </p:cNvPr>
          <p:cNvSpPr txBox="1"/>
          <p:nvPr/>
        </p:nvSpPr>
        <p:spPr>
          <a:xfrm>
            <a:off x="326764" y="696610"/>
            <a:ext cx="4134400" cy="400110"/>
          </a:xfrm>
          <a:prstGeom prst="rect">
            <a:avLst/>
          </a:prstGeom>
          <a:noFill/>
        </p:spPr>
        <p:txBody>
          <a:bodyPr wrap="square" rtlCol="0">
            <a:spAutoFit/>
          </a:bodyPr>
          <a:lstStyle/>
          <a:p>
            <a:r>
              <a:rPr lang="en-GB" sz="2000" b="1" dirty="0">
                <a:solidFill>
                  <a:schemeClr val="accent1">
                    <a:lumMod val="50000"/>
                  </a:schemeClr>
                </a:solidFill>
              </a:rPr>
              <a:t>GES/GEP</a:t>
            </a:r>
            <a:r>
              <a:rPr lang="ro-RO" sz="2000" b="1" dirty="0">
                <a:solidFill>
                  <a:schemeClr val="accent1">
                    <a:lumMod val="50000"/>
                  </a:schemeClr>
                </a:solidFill>
              </a:rPr>
              <a:t> or </a:t>
            </a:r>
            <a:r>
              <a:rPr lang="ro-RO" sz="2000" b="1" dirty="0" err="1">
                <a:solidFill>
                  <a:schemeClr val="accent1">
                    <a:lumMod val="50000"/>
                  </a:schemeClr>
                </a:solidFill>
              </a:rPr>
              <a:t>above</a:t>
            </a:r>
            <a:r>
              <a:rPr lang="en-GB" sz="2000" b="1" dirty="0">
                <a:solidFill>
                  <a:schemeClr val="accent1">
                    <a:lumMod val="50000"/>
                  </a:schemeClr>
                </a:solidFill>
              </a:rPr>
              <a:t> – 2</a:t>
            </a:r>
            <a:r>
              <a:rPr lang="ro-RO" sz="2000" b="1" dirty="0">
                <a:solidFill>
                  <a:schemeClr val="accent1">
                    <a:lumMod val="50000"/>
                  </a:schemeClr>
                </a:solidFill>
              </a:rPr>
              <a:t>4</a:t>
            </a:r>
            <a:r>
              <a:rPr lang="en-GB" sz="2000" b="1" dirty="0">
                <a:solidFill>
                  <a:schemeClr val="accent1">
                    <a:lumMod val="50000"/>
                  </a:schemeClr>
                </a:solidFill>
              </a:rPr>
              <a:t>.</a:t>
            </a:r>
            <a:r>
              <a:rPr lang="ro-RO" sz="2000" b="1" dirty="0">
                <a:solidFill>
                  <a:schemeClr val="accent1">
                    <a:lumMod val="50000"/>
                  </a:schemeClr>
                </a:solidFill>
              </a:rPr>
              <a:t>1</a:t>
            </a:r>
            <a:r>
              <a:rPr lang="en-GB" sz="2000" b="1" dirty="0">
                <a:solidFill>
                  <a:schemeClr val="accent1">
                    <a:lumMod val="50000"/>
                  </a:schemeClr>
                </a:solidFill>
              </a:rPr>
              <a:t>% </a:t>
            </a:r>
          </a:p>
        </p:txBody>
      </p:sp>
      <p:pic>
        <p:nvPicPr>
          <p:cNvPr id="11" name="Picture 10">
            <a:extLst>
              <a:ext uri="{FF2B5EF4-FFF2-40B4-BE49-F238E27FC236}">
                <a16:creationId xmlns:a16="http://schemas.microsoft.com/office/drawing/2014/main" id="{D9788762-BB08-4FBD-AD23-79A9952A5280}"/>
              </a:ext>
            </a:extLst>
          </p:cNvPr>
          <p:cNvPicPr>
            <a:picLocks noChangeAspect="1"/>
          </p:cNvPicPr>
          <p:nvPr/>
        </p:nvPicPr>
        <p:blipFill>
          <a:blip r:embed="rId2"/>
          <a:stretch>
            <a:fillRect/>
          </a:stretch>
        </p:blipFill>
        <p:spPr>
          <a:xfrm>
            <a:off x="394488" y="1357745"/>
            <a:ext cx="10786130" cy="5227570"/>
          </a:xfrm>
          <a:prstGeom prst="rect">
            <a:avLst/>
          </a:prstGeom>
        </p:spPr>
      </p:pic>
    </p:spTree>
    <p:extLst>
      <p:ext uri="{BB962C8B-B14F-4D97-AF65-F5344CB8AC3E}">
        <p14:creationId xmlns:p14="http://schemas.microsoft.com/office/powerpoint/2010/main" val="2833402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extBox 3">
            <a:extLst>
              <a:ext uri="{FF2B5EF4-FFF2-40B4-BE49-F238E27FC236}">
                <a16:creationId xmlns:a16="http://schemas.microsoft.com/office/drawing/2014/main" id="{7EE8B518-2C8A-4D1B-AF7F-B4C35D495438}"/>
              </a:ext>
            </a:extLst>
          </p:cNvPr>
          <p:cNvSpPr txBox="1"/>
          <p:nvPr/>
        </p:nvSpPr>
        <p:spPr>
          <a:xfrm>
            <a:off x="661760" y="335845"/>
            <a:ext cx="6634390" cy="6186309"/>
          </a:xfrm>
          <a:prstGeom prst="rect">
            <a:avLst/>
          </a:prstGeom>
          <a:noFill/>
        </p:spPr>
        <p:txBody>
          <a:bodyPr wrap="square" rtlCol="0">
            <a:spAutoFit/>
          </a:bodyPr>
          <a:lstStyle/>
          <a:p>
            <a:r>
              <a:rPr lang="en-GB" sz="2400" b="1" dirty="0">
                <a:solidFill>
                  <a:schemeClr val="accent1">
                    <a:lumMod val="50000"/>
                  </a:schemeClr>
                </a:solidFill>
              </a:rPr>
              <a:t>Outline</a:t>
            </a:r>
          </a:p>
          <a:p>
            <a:endParaRPr lang="en-GB" sz="2400" b="1" dirty="0">
              <a:solidFill>
                <a:schemeClr val="accent1">
                  <a:lumMod val="50000"/>
                </a:schemeClr>
              </a:solidFill>
            </a:endParaRPr>
          </a:p>
          <a:p>
            <a:pPr marL="342900" indent="-342900">
              <a:lnSpc>
                <a:spcPct val="150000"/>
              </a:lnSpc>
              <a:buFont typeface="Wingdings" panose="05000000000000000000" pitchFamily="2" charset="2"/>
              <a:buChar char="v"/>
            </a:pPr>
            <a:r>
              <a:rPr lang="en-GB" sz="2400" b="1" dirty="0">
                <a:solidFill>
                  <a:schemeClr val="accent1">
                    <a:lumMod val="50000"/>
                  </a:schemeClr>
                </a:solidFill>
              </a:rPr>
              <a:t>The Danube River </a:t>
            </a:r>
          </a:p>
          <a:p>
            <a:pPr marL="342900" indent="-342900">
              <a:lnSpc>
                <a:spcPct val="150000"/>
              </a:lnSpc>
              <a:buFont typeface="Wingdings" panose="05000000000000000000" pitchFamily="2" charset="2"/>
              <a:buChar char="v"/>
            </a:pPr>
            <a:r>
              <a:rPr lang="en-GB" sz="2400" b="1" dirty="0">
                <a:solidFill>
                  <a:schemeClr val="accent1">
                    <a:lumMod val="50000"/>
                  </a:schemeClr>
                </a:solidFill>
              </a:rPr>
              <a:t>The Danube River Basin</a:t>
            </a:r>
          </a:p>
          <a:p>
            <a:pPr marL="342900" indent="-342900">
              <a:lnSpc>
                <a:spcPct val="150000"/>
              </a:lnSpc>
              <a:buFont typeface="Wingdings" panose="05000000000000000000" pitchFamily="2" charset="2"/>
              <a:buChar char="v"/>
            </a:pPr>
            <a:r>
              <a:rPr lang="en-GB" sz="2400" b="1" dirty="0">
                <a:solidFill>
                  <a:schemeClr val="accent1">
                    <a:lumMod val="50000"/>
                  </a:schemeClr>
                </a:solidFill>
              </a:rPr>
              <a:t>Danube water quality trends </a:t>
            </a:r>
          </a:p>
          <a:p>
            <a:pPr marL="342900" indent="-342900">
              <a:lnSpc>
                <a:spcPct val="150000"/>
              </a:lnSpc>
              <a:buFont typeface="Wingdings" panose="05000000000000000000" pitchFamily="2" charset="2"/>
              <a:buChar char="v"/>
            </a:pPr>
            <a:r>
              <a:rPr lang="en-GB" sz="2400" b="1" dirty="0">
                <a:solidFill>
                  <a:schemeClr val="accent1">
                    <a:lumMod val="50000"/>
                  </a:schemeClr>
                </a:solidFill>
              </a:rPr>
              <a:t>Results of transnational assessments</a:t>
            </a:r>
          </a:p>
          <a:p>
            <a:pPr marL="342900" indent="-342900">
              <a:lnSpc>
                <a:spcPct val="150000"/>
              </a:lnSpc>
              <a:buFont typeface="Wingdings" panose="05000000000000000000" pitchFamily="2" charset="2"/>
              <a:buChar char="v"/>
            </a:pPr>
            <a:r>
              <a:rPr lang="en-GB" sz="2400" b="1" dirty="0">
                <a:solidFill>
                  <a:schemeClr val="accent1">
                    <a:lumMod val="50000"/>
                  </a:schemeClr>
                </a:solidFill>
              </a:rPr>
              <a:t>Hydro-morphological alterations and climate changes</a:t>
            </a:r>
          </a:p>
          <a:p>
            <a:pPr marL="342900" indent="-342900">
              <a:lnSpc>
                <a:spcPct val="150000"/>
              </a:lnSpc>
              <a:buFont typeface="Wingdings" panose="05000000000000000000" pitchFamily="2" charset="2"/>
              <a:buChar char="v"/>
            </a:pPr>
            <a:r>
              <a:rPr lang="en-GB" sz="2400" b="1" dirty="0">
                <a:solidFill>
                  <a:schemeClr val="accent1">
                    <a:lumMod val="50000"/>
                  </a:schemeClr>
                </a:solidFill>
              </a:rPr>
              <a:t>Challenges </a:t>
            </a:r>
          </a:p>
          <a:p>
            <a:pPr marL="342900" indent="-342900">
              <a:lnSpc>
                <a:spcPct val="150000"/>
              </a:lnSpc>
              <a:buFont typeface="Wingdings" panose="05000000000000000000" pitchFamily="2" charset="2"/>
              <a:buChar char="v"/>
            </a:pPr>
            <a:r>
              <a:rPr lang="en-GB" sz="2400" b="1" dirty="0">
                <a:solidFill>
                  <a:schemeClr val="accent1">
                    <a:lumMod val="50000"/>
                  </a:schemeClr>
                </a:solidFill>
              </a:rPr>
              <a:t>Solutions </a:t>
            </a:r>
          </a:p>
          <a:p>
            <a:pPr marL="342900" indent="-342900">
              <a:lnSpc>
                <a:spcPct val="150000"/>
              </a:lnSpc>
              <a:buFont typeface="Wingdings" panose="05000000000000000000" pitchFamily="2" charset="2"/>
              <a:buChar char="v"/>
            </a:pPr>
            <a:r>
              <a:rPr lang="en-GB" sz="2400" b="1" dirty="0">
                <a:solidFill>
                  <a:schemeClr val="accent1">
                    <a:lumMod val="50000"/>
                  </a:schemeClr>
                </a:solidFill>
              </a:rPr>
              <a:t>The way ahead </a:t>
            </a:r>
          </a:p>
          <a:p>
            <a:pPr marL="342900" indent="-342900">
              <a:buAutoNum type="arabicPeriod"/>
            </a:pPr>
            <a:endParaRPr lang="en-GB" sz="2400" b="1" dirty="0">
              <a:solidFill>
                <a:schemeClr val="accent1">
                  <a:lumMod val="50000"/>
                </a:schemeClr>
              </a:solidFill>
            </a:endParaRPr>
          </a:p>
        </p:txBody>
      </p:sp>
    </p:spTree>
    <p:extLst>
      <p:ext uri="{BB962C8B-B14F-4D97-AF65-F5344CB8AC3E}">
        <p14:creationId xmlns:p14="http://schemas.microsoft.com/office/powerpoint/2010/main" val="393652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22" name="Picture 21">
            <a:extLst>
              <a:ext uri="{FF2B5EF4-FFF2-40B4-BE49-F238E27FC236}">
                <a16:creationId xmlns:a16="http://schemas.microsoft.com/office/drawing/2014/main" id="{3ABA2664-51D1-46CC-BFAC-0C87096BED1B}"/>
              </a:ext>
            </a:extLst>
          </p:cNvPr>
          <p:cNvPicPr>
            <a:picLocks noChangeAspect="1"/>
          </p:cNvPicPr>
          <p:nvPr/>
        </p:nvPicPr>
        <p:blipFill rotWithShape="1">
          <a:blip r:embed="rId2"/>
          <a:srcRect l="13333" t="16492" r="26905" b="4952"/>
          <a:stretch/>
        </p:blipFill>
        <p:spPr>
          <a:xfrm>
            <a:off x="3746987" y="798553"/>
            <a:ext cx="8154727" cy="6026701"/>
          </a:xfrm>
          <a:prstGeom prst="rect">
            <a:avLst/>
          </a:prstGeom>
        </p:spPr>
      </p:pic>
      <p:sp>
        <p:nvSpPr>
          <p:cNvPr id="2" name="TextBox 1">
            <a:extLst>
              <a:ext uri="{FF2B5EF4-FFF2-40B4-BE49-F238E27FC236}">
                <a16:creationId xmlns:a16="http://schemas.microsoft.com/office/drawing/2014/main" id="{E525178F-7F03-4C6E-89D9-5E6848B83682}"/>
              </a:ext>
            </a:extLst>
          </p:cNvPr>
          <p:cNvSpPr txBox="1"/>
          <p:nvPr/>
        </p:nvSpPr>
        <p:spPr>
          <a:xfrm>
            <a:off x="290286" y="2907443"/>
            <a:ext cx="2925174" cy="2277547"/>
          </a:xfrm>
          <a:prstGeom prst="rect">
            <a:avLst/>
          </a:prstGeom>
          <a:noFill/>
        </p:spPr>
        <p:txBody>
          <a:bodyPr wrap="square" rtlCol="0">
            <a:spAutoFit/>
          </a:bodyPr>
          <a:lstStyle/>
          <a:p>
            <a:r>
              <a:rPr lang="en-GB" sz="2400" b="1" dirty="0">
                <a:solidFill>
                  <a:schemeClr val="accent1">
                    <a:lumMod val="50000"/>
                  </a:schemeClr>
                </a:solidFill>
              </a:rPr>
              <a:t>Ecological status </a:t>
            </a:r>
          </a:p>
          <a:p>
            <a:r>
              <a:rPr lang="en-GB" sz="2000" b="1" dirty="0">
                <a:solidFill>
                  <a:schemeClr val="accent1">
                    <a:lumMod val="50000"/>
                  </a:schemeClr>
                </a:solidFill>
              </a:rPr>
              <a:t>High status – blue</a:t>
            </a:r>
          </a:p>
          <a:p>
            <a:r>
              <a:rPr lang="en-GB" sz="2000" b="1" dirty="0">
                <a:solidFill>
                  <a:schemeClr val="accent1">
                    <a:lumMod val="50000"/>
                  </a:schemeClr>
                </a:solidFill>
              </a:rPr>
              <a:t>Good status – green</a:t>
            </a:r>
          </a:p>
          <a:p>
            <a:r>
              <a:rPr lang="en-GB" sz="2000" b="1" dirty="0">
                <a:solidFill>
                  <a:schemeClr val="accent1">
                    <a:lumMod val="50000"/>
                  </a:schemeClr>
                </a:solidFill>
              </a:rPr>
              <a:t>Moderate – yellow</a:t>
            </a:r>
          </a:p>
          <a:p>
            <a:r>
              <a:rPr lang="en-GB" sz="2000" b="1" dirty="0">
                <a:solidFill>
                  <a:schemeClr val="accent1">
                    <a:lumMod val="50000"/>
                  </a:schemeClr>
                </a:solidFill>
              </a:rPr>
              <a:t>Poor status – orange </a:t>
            </a:r>
          </a:p>
          <a:p>
            <a:r>
              <a:rPr lang="en-GB" sz="2000" b="1" dirty="0">
                <a:solidFill>
                  <a:schemeClr val="accent1">
                    <a:lumMod val="50000"/>
                  </a:schemeClr>
                </a:solidFill>
              </a:rPr>
              <a:t>Bad status – red </a:t>
            </a:r>
          </a:p>
          <a:p>
            <a:endParaRPr lang="en-GB" b="1" dirty="0">
              <a:solidFill>
                <a:schemeClr val="accent1">
                  <a:lumMod val="50000"/>
                </a:schemeClr>
              </a:solidFill>
            </a:endParaRPr>
          </a:p>
        </p:txBody>
      </p:sp>
      <p:sp>
        <p:nvSpPr>
          <p:cNvPr id="23" name="TextBox 22">
            <a:extLst>
              <a:ext uri="{FF2B5EF4-FFF2-40B4-BE49-F238E27FC236}">
                <a16:creationId xmlns:a16="http://schemas.microsoft.com/office/drawing/2014/main" id="{12B23768-EFD2-4678-922E-A6A43D2CA459}"/>
              </a:ext>
            </a:extLst>
          </p:cNvPr>
          <p:cNvSpPr txBox="1"/>
          <p:nvPr/>
        </p:nvSpPr>
        <p:spPr>
          <a:xfrm>
            <a:off x="0" y="32746"/>
            <a:ext cx="5444836" cy="830997"/>
          </a:xfrm>
          <a:prstGeom prst="rect">
            <a:avLst/>
          </a:prstGeom>
          <a:noFill/>
        </p:spPr>
        <p:txBody>
          <a:bodyPr wrap="square" rtlCol="0">
            <a:spAutoFit/>
          </a:bodyPr>
          <a:lstStyle/>
          <a:p>
            <a:r>
              <a:rPr lang="en-GB" sz="2400" b="1" dirty="0">
                <a:solidFill>
                  <a:schemeClr val="accent1">
                    <a:lumMod val="50000"/>
                  </a:schemeClr>
                </a:solidFill>
              </a:rPr>
              <a:t>Results</a:t>
            </a:r>
            <a:r>
              <a:rPr lang="ro-RO" sz="2400" b="1" dirty="0">
                <a:solidFill>
                  <a:schemeClr val="accent1">
                    <a:lumMod val="50000"/>
                  </a:schemeClr>
                </a:solidFill>
              </a:rPr>
              <a:t> </a:t>
            </a:r>
            <a:r>
              <a:rPr lang="ro-RO" sz="2400" b="1" dirty="0" err="1">
                <a:solidFill>
                  <a:schemeClr val="accent1">
                    <a:lumMod val="50000"/>
                  </a:schemeClr>
                </a:solidFill>
              </a:rPr>
              <a:t>from</a:t>
            </a:r>
            <a:r>
              <a:rPr lang="ro-RO" sz="2400" b="1" dirty="0">
                <a:solidFill>
                  <a:schemeClr val="accent1">
                    <a:lumMod val="50000"/>
                  </a:schemeClr>
                </a:solidFill>
              </a:rPr>
              <a:t> DRBMP – </a:t>
            </a:r>
            <a:r>
              <a:rPr lang="ro-RO" sz="2400" b="1" dirty="0" err="1">
                <a:solidFill>
                  <a:schemeClr val="accent1">
                    <a:lumMod val="50000"/>
                  </a:schemeClr>
                </a:solidFill>
              </a:rPr>
              <a:t>Updated</a:t>
            </a:r>
            <a:r>
              <a:rPr lang="ro-RO" sz="2400" b="1" dirty="0">
                <a:solidFill>
                  <a:schemeClr val="accent1">
                    <a:lumMod val="50000"/>
                  </a:schemeClr>
                </a:solidFill>
              </a:rPr>
              <a:t> 2021</a:t>
            </a:r>
            <a:endParaRPr lang="en-GB" sz="2400" b="1" dirty="0">
              <a:solidFill>
                <a:schemeClr val="accent1">
                  <a:lumMod val="50000"/>
                </a:schemeClr>
              </a:solidFill>
            </a:endParaRPr>
          </a:p>
          <a:p>
            <a:r>
              <a:rPr lang="en-GB" sz="2400" b="1" dirty="0">
                <a:solidFill>
                  <a:schemeClr val="accent1">
                    <a:lumMod val="50000"/>
                  </a:schemeClr>
                </a:solidFill>
              </a:rPr>
              <a:t>Ecological status/potential  </a:t>
            </a:r>
          </a:p>
        </p:txBody>
      </p:sp>
      <p:sp>
        <p:nvSpPr>
          <p:cNvPr id="3" name="TextBox 2">
            <a:extLst>
              <a:ext uri="{FF2B5EF4-FFF2-40B4-BE49-F238E27FC236}">
                <a16:creationId xmlns:a16="http://schemas.microsoft.com/office/drawing/2014/main" id="{22ECBD1A-DDE2-487C-9A34-7FE7C0D66E4C}"/>
              </a:ext>
            </a:extLst>
          </p:cNvPr>
          <p:cNvSpPr txBox="1"/>
          <p:nvPr/>
        </p:nvSpPr>
        <p:spPr>
          <a:xfrm>
            <a:off x="290286" y="1494970"/>
            <a:ext cx="2743200" cy="400110"/>
          </a:xfrm>
          <a:prstGeom prst="rect">
            <a:avLst/>
          </a:prstGeom>
          <a:noFill/>
        </p:spPr>
        <p:txBody>
          <a:bodyPr wrap="square" rtlCol="0">
            <a:spAutoFit/>
          </a:bodyPr>
          <a:lstStyle/>
          <a:p>
            <a:r>
              <a:rPr lang="en-GB" sz="2000" b="1" dirty="0">
                <a:solidFill>
                  <a:schemeClr val="accent1">
                    <a:lumMod val="50000"/>
                  </a:schemeClr>
                </a:solidFill>
              </a:rPr>
              <a:t>GES/GEP rivers – 2</a:t>
            </a:r>
            <a:r>
              <a:rPr lang="ro-RO" sz="2000" b="1" dirty="0">
                <a:solidFill>
                  <a:schemeClr val="accent1">
                    <a:lumMod val="50000"/>
                  </a:schemeClr>
                </a:solidFill>
              </a:rPr>
              <a:t>4</a:t>
            </a:r>
            <a:r>
              <a:rPr lang="en-GB" sz="2000" b="1" dirty="0">
                <a:solidFill>
                  <a:schemeClr val="accent1">
                    <a:lumMod val="50000"/>
                  </a:schemeClr>
                </a:solidFill>
              </a:rPr>
              <a:t>.</a:t>
            </a:r>
            <a:r>
              <a:rPr lang="ro-RO" sz="2000" b="1" dirty="0">
                <a:solidFill>
                  <a:schemeClr val="accent1">
                    <a:lumMod val="50000"/>
                  </a:schemeClr>
                </a:solidFill>
              </a:rPr>
              <a:t>1</a:t>
            </a:r>
            <a:r>
              <a:rPr lang="en-GB" sz="2000" b="1" dirty="0">
                <a:solidFill>
                  <a:schemeClr val="accent1">
                    <a:lumMod val="50000"/>
                  </a:schemeClr>
                </a:solidFill>
              </a:rPr>
              <a:t>% </a:t>
            </a:r>
          </a:p>
        </p:txBody>
      </p:sp>
    </p:spTree>
    <p:extLst>
      <p:ext uri="{BB962C8B-B14F-4D97-AF65-F5344CB8AC3E}">
        <p14:creationId xmlns:p14="http://schemas.microsoft.com/office/powerpoint/2010/main" val="679389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TextBox 2">
            <a:extLst>
              <a:ext uri="{FF2B5EF4-FFF2-40B4-BE49-F238E27FC236}">
                <a16:creationId xmlns:a16="http://schemas.microsoft.com/office/drawing/2014/main" id="{22ECBD1A-DDE2-487C-9A34-7FE7C0D66E4C}"/>
              </a:ext>
            </a:extLst>
          </p:cNvPr>
          <p:cNvSpPr txBox="1"/>
          <p:nvPr/>
        </p:nvSpPr>
        <p:spPr>
          <a:xfrm>
            <a:off x="543635" y="926512"/>
            <a:ext cx="3662164" cy="707886"/>
          </a:xfrm>
          <a:prstGeom prst="rect">
            <a:avLst/>
          </a:prstGeom>
          <a:noFill/>
        </p:spPr>
        <p:txBody>
          <a:bodyPr wrap="square" rtlCol="0">
            <a:spAutoFit/>
          </a:bodyPr>
          <a:lstStyle/>
          <a:p>
            <a:r>
              <a:rPr lang="en-GB" sz="2000" b="1" dirty="0">
                <a:solidFill>
                  <a:schemeClr val="accent1">
                    <a:lumMod val="50000"/>
                  </a:schemeClr>
                </a:solidFill>
              </a:rPr>
              <a:t>G</a:t>
            </a:r>
            <a:r>
              <a:rPr lang="ro-RO" sz="2000" b="1" dirty="0">
                <a:solidFill>
                  <a:schemeClr val="accent1">
                    <a:lumMod val="50000"/>
                  </a:schemeClr>
                </a:solidFill>
              </a:rPr>
              <a:t>C</a:t>
            </a:r>
            <a:r>
              <a:rPr lang="en-GB" sz="2000" b="1" dirty="0">
                <a:solidFill>
                  <a:schemeClr val="accent1">
                    <a:lumMod val="50000"/>
                  </a:schemeClr>
                </a:solidFill>
              </a:rPr>
              <a:t>S</a:t>
            </a:r>
            <a:r>
              <a:rPr lang="ro-RO" sz="2000" b="1" dirty="0">
                <a:solidFill>
                  <a:schemeClr val="accent1">
                    <a:lumMod val="50000"/>
                  </a:schemeClr>
                </a:solidFill>
              </a:rPr>
              <a:t> </a:t>
            </a:r>
            <a:r>
              <a:rPr lang="en-GB" sz="2000" b="1" dirty="0">
                <a:solidFill>
                  <a:schemeClr val="accent1">
                    <a:lumMod val="50000"/>
                  </a:schemeClr>
                </a:solidFill>
              </a:rPr>
              <a:t>– </a:t>
            </a:r>
            <a:r>
              <a:rPr lang="ro-RO" sz="2000" b="1" dirty="0">
                <a:solidFill>
                  <a:schemeClr val="accent1">
                    <a:lumMod val="50000"/>
                  </a:schemeClr>
                </a:solidFill>
              </a:rPr>
              <a:t>36.0 </a:t>
            </a:r>
            <a:r>
              <a:rPr lang="en-GB" sz="2000" b="1" dirty="0">
                <a:solidFill>
                  <a:schemeClr val="accent1">
                    <a:lumMod val="50000"/>
                  </a:schemeClr>
                </a:solidFill>
              </a:rPr>
              <a:t>%</a:t>
            </a:r>
            <a:r>
              <a:rPr lang="ro-RO" sz="2000" b="1" dirty="0">
                <a:solidFill>
                  <a:schemeClr val="accent1">
                    <a:lumMod val="50000"/>
                  </a:schemeClr>
                </a:solidFill>
              </a:rPr>
              <a:t> (in </a:t>
            </a:r>
            <a:r>
              <a:rPr lang="ro-RO" sz="2000" b="1" dirty="0" err="1">
                <a:solidFill>
                  <a:schemeClr val="accent1">
                    <a:lumMod val="50000"/>
                  </a:schemeClr>
                </a:solidFill>
              </a:rPr>
              <a:t>water</a:t>
            </a:r>
            <a:r>
              <a:rPr lang="ro-RO" sz="2000" b="1" dirty="0">
                <a:solidFill>
                  <a:schemeClr val="accent1">
                    <a:lumMod val="50000"/>
                  </a:schemeClr>
                </a:solidFill>
              </a:rPr>
              <a:t> </a:t>
            </a:r>
            <a:r>
              <a:rPr lang="ro-RO" sz="2000" b="1" dirty="0" err="1">
                <a:solidFill>
                  <a:schemeClr val="accent1">
                    <a:lumMod val="50000"/>
                  </a:schemeClr>
                </a:solidFill>
              </a:rPr>
              <a:t>and</a:t>
            </a:r>
            <a:r>
              <a:rPr lang="ro-RO" sz="2000" b="1" dirty="0">
                <a:solidFill>
                  <a:schemeClr val="accent1">
                    <a:lumMod val="50000"/>
                  </a:schemeClr>
                </a:solidFill>
              </a:rPr>
              <a:t> </a:t>
            </a:r>
            <a:r>
              <a:rPr lang="ro-RO" sz="2000" b="1" dirty="0" err="1">
                <a:solidFill>
                  <a:schemeClr val="accent1">
                    <a:lumMod val="50000"/>
                  </a:schemeClr>
                </a:solidFill>
              </a:rPr>
              <a:t>biota</a:t>
            </a:r>
            <a:r>
              <a:rPr lang="ro-RO" sz="2000" b="1" dirty="0">
                <a:solidFill>
                  <a:schemeClr val="accent1">
                    <a:lumMod val="50000"/>
                  </a:schemeClr>
                </a:solidFill>
              </a:rPr>
              <a:t>)</a:t>
            </a:r>
            <a:r>
              <a:rPr lang="en-GB" sz="2000" b="1" dirty="0">
                <a:solidFill>
                  <a:schemeClr val="accent1">
                    <a:lumMod val="50000"/>
                  </a:schemeClr>
                </a:solidFill>
              </a:rPr>
              <a:t> </a:t>
            </a:r>
          </a:p>
        </p:txBody>
      </p:sp>
      <p:sp>
        <p:nvSpPr>
          <p:cNvPr id="20" name="TextBox 19">
            <a:extLst>
              <a:ext uri="{FF2B5EF4-FFF2-40B4-BE49-F238E27FC236}">
                <a16:creationId xmlns:a16="http://schemas.microsoft.com/office/drawing/2014/main" id="{372DD4A7-EC73-495B-A430-152AB8166A80}"/>
              </a:ext>
            </a:extLst>
          </p:cNvPr>
          <p:cNvSpPr txBox="1"/>
          <p:nvPr/>
        </p:nvSpPr>
        <p:spPr>
          <a:xfrm>
            <a:off x="326764" y="117473"/>
            <a:ext cx="9615055" cy="461665"/>
          </a:xfrm>
          <a:prstGeom prst="rect">
            <a:avLst/>
          </a:prstGeom>
          <a:noFill/>
        </p:spPr>
        <p:txBody>
          <a:bodyPr wrap="square" rtlCol="0">
            <a:spAutoFit/>
          </a:bodyPr>
          <a:lstStyle/>
          <a:p>
            <a:r>
              <a:rPr lang="en-GB" sz="2400" b="1" dirty="0">
                <a:solidFill>
                  <a:schemeClr val="accent1">
                    <a:lumMod val="50000"/>
                  </a:schemeClr>
                </a:solidFill>
              </a:rPr>
              <a:t>Results</a:t>
            </a:r>
            <a:r>
              <a:rPr lang="ro-RO" sz="2400" b="1" dirty="0">
                <a:solidFill>
                  <a:schemeClr val="accent1">
                    <a:lumMod val="50000"/>
                  </a:schemeClr>
                </a:solidFill>
              </a:rPr>
              <a:t> </a:t>
            </a:r>
            <a:r>
              <a:rPr lang="ro-RO" sz="2400" b="1" dirty="0" err="1">
                <a:solidFill>
                  <a:schemeClr val="accent1">
                    <a:lumMod val="50000"/>
                  </a:schemeClr>
                </a:solidFill>
              </a:rPr>
              <a:t>from</a:t>
            </a:r>
            <a:r>
              <a:rPr lang="ro-RO" sz="2400" b="1" dirty="0">
                <a:solidFill>
                  <a:schemeClr val="accent1">
                    <a:lumMod val="50000"/>
                  </a:schemeClr>
                </a:solidFill>
              </a:rPr>
              <a:t> DRBMP – </a:t>
            </a:r>
            <a:r>
              <a:rPr lang="ro-RO" sz="2400" b="1" dirty="0" err="1">
                <a:solidFill>
                  <a:schemeClr val="accent1">
                    <a:lumMod val="50000"/>
                  </a:schemeClr>
                </a:solidFill>
              </a:rPr>
              <a:t>Updated</a:t>
            </a:r>
            <a:r>
              <a:rPr lang="ro-RO" sz="2400" b="1" dirty="0">
                <a:solidFill>
                  <a:schemeClr val="accent1">
                    <a:lumMod val="50000"/>
                  </a:schemeClr>
                </a:solidFill>
              </a:rPr>
              <a:t> 2021 – </a:t>
            </a:r>
            <a:r>
              <a:rPr lang="ro-RO" sz="2400" b="1" dirty="0" err="1">
                <a:solidFill>
                  <a:schemeClr val="accent1">
                    <a:lumMod val="50000"/>
                  </a:schemeClr>
                </a:solidFill>
              </a:rPr>
              <a:t>Chemical</a:t>
            </a:r>
            <a:r>
              <a:rPr lang="ro-RO" sz="2400" b="1" dirty="0">
                <a:solidFill>
                  <a:schemeClr val="accent1">
                    <a:lumMod val="50000"/>
                  </a:schemeClr>
                </a:solidFill>
              </a:rPr>
              <a:t> status</a:t>
            </a:r>
            <a:endParaRPr lang="en-GB" sz="2400" b="1" dirty="0">
              <a:solidFill>
                <a:schemeClr val="accent1">
                  <a:lumMod val="50000"/>
                </a:schemeClr>
              </a:solidFill>
            </a:endParaRPr>
          </a:p>
        </p:txBody>
      </p:sp>
      <p:pic>
        <p:nvPicPr>
          <p:cNvPr id="4" name="Picture 3">
            <a:extLst>
              <a:ext uri="{FF2B5EF4-FFF2-40B4-BE49-F238E27FC236}">
                <a16:creationId xmlns:a16="http://schemas.microsoft.com/office/drawing/2014/main" id="{1EF300D3-5704-443B-9CE7-F9A02F30CED6}"/>
              </a:ext>
            </a:extLst>
          </p:cNvPr>
          <p:cNvPicPr>
            <a:picLocks noChangeAspect="1"/>
          </p:cNvPicPr>
          <p:nvPr/>
        </p:nvPicPr>
        <p:blipFill>
          <a:blip r:embed="rId2"/>
          <a:stretch>
            <a:fillRect/>
          </a:stretch>
        </p:blipFill>
        <p:spPr>
          <a:xfrm>
            <a:off x="4437803" y="544633"/>
            <a:ext cx="6795805" cy="2884367"/>
          </a:xfrm>
          <a:prstGeom prst="rect">
            <a:avLst/>
          </a:prstGeom>
        </p:spPr>
      </p:pic>
      <p:pic>
        <p:nvPicPr>
          <p:cNvPr id="6" name="Picture 5">
            <a:extLst>
              <a:ext uri="{FF2B5EF4-FFF2-40B4-BE49-F238E27FC236}">
                <a16:creationId xmlns:a16="http://schemas.microsoft.com/office/drawing/2014/main" id="{7090A133-A90D-493F-A594-535D7B217E45}"/>
              </a:ext>
            </a:extLst>
          </p:cNvPr>
          <p:cNvPicPr>
            <a:picLocks noChangeAspect="1"/>
          </p:cNvPicPr>
          <p:nvPr/>
        </p:nvPicPr>
        <p:blipFill>
          <a:blip r:embed="rId3"/>
          <a:stretch>
            <a:fillRect/>
          </a:stretch>
        </p:blipFill>
        <p:spPr>
          <a:xfrm>
            <a:off x="4437803" y="3631567"/>
            <a:ext cx="6870368" cy="3108960"/>
          </a:xfrm>
          <a:prstGeom prst="rect">
            <a:avLst/>
          </a:prstGeom>
        </p:spPr>
      </p:pic>
      <p:sp>
        <p:nvSpPr>
          <p:cNvPr id="21" name="TextBox 20">
            <a:extLst>
              <a:ext uri="{FF2B5EF4-FFF2-40B4-BE49-F238E27FC236}">
                <a16:creationId xmlns:a16="http://schemas.microsoft.com/office/drawing/2014/main" id="{4CE09D65-FAD8-4273-BAB5-D34FAC2A1AD1}"/>
              </a:ext>
            </a:extLst>
          </p:cNvPr>
          <p:cNvSpPr txBox="1"/>
          <p:nvPr/>
        </p:nvSpPr>
        <p:spPr>
          <a:xfrm>
            <a:off x="654581" y="4002221"/>
            <a:ext cx="3662164" cy="400110"/>
          </a:xfrm>
          <a:prstGeom prst="rect">
            <a:avLst/>
          </a:prstGeom>
          <a:noFill/>
        </p:spPr>
        <p:txBody>
          <a:bodyPr wrap="square" rtlCol="0">
            <a:spAutoFit/>
          </a:bodyPr>
          <a:lstStyle/>
          <a:p>
            <a:r>
              <a:rPr lang="en-GB" sz="2000" b="1" dirty="0">
                <a:solidFill>
                  <a:schemeClr val="accent1">
                    <a:lumMod val="50000"/>
                  </a:schemeClr>
                </a:solidFill>
              </a:rPr>
              <a:t>G</a:t>
            </a:r>
            <a:r>
              <a:rPr lang="ro-RO" sz="2000" b="1" dirty="0">
                <a:solidFill>
                  <a:schemeClr val="accent1">
                    <a:lumMod val="50000"/>
                  </a:schemeClr>
                </a:solidFill>
              </a:rPr>
              <a:t>C</a:t>
            </a:r>
            <a:r>
              <a:rPr lang="en-GB" sz="2000" b="1" dirty="0">
                <a:solidFill>
                  <a:schemeClr val="accent1">
                    <a:lumMod val="50000"/>
                  </a:schemeClr>
                </a:solidFill>
              </a:rPr>
              <a:t>S</a:t>
            </a:r>
            <a:r>
              <a:rPr lang="ro-RO" sz="2000" b="1" dirty="0">
                <a:solidFill>
                  <a:schemeClr val="accent1">
                    <a:lumMod val="50000"/>
                  </a:schemeClr>
                </a:solidFill>
              </a:rPr>
              <a:t> </a:t>
            </a:r>
            <a:r>
              <a:rPr lang="en-GB" sz="2000" b="1" dirty="0">
                <a:solidFill>
                  <a:schemeClr val="accent1">
                    <a:lumMod val="50000"/>
                  </a:schemeClr>
                </a:solidFill>
              </a:rPr>
              <a:t>– </a:t>
            </a:r>
            <a:r>
              <a:rPr lang="ro-RO" sz="2000" b="1" dirty="0">
                <a:solidFill>
                  <a:schemeClr val="accent1">
                    <a:lumMod val="50000"/>
                  </a:schemeClr>
                </a:solidFill>
              </a:rPr>
              <a:t>67.7 </a:t>
            </a:r>
            <a:r>
              <a:rPr lang="en-GB" sz="2000" b="1" dirty="0">
                <a:solidFill>
                  <a:schemeClr val="accent1">
                    <a:lumMod val="50000"/>
                  </a:schemeClr>
                </a:solidFill>
              </a:rPr>
              <a:t>%</a:t>
            </a:r>
            <a:r>
              <a:rPr lang="ro-RO" sz="2000" b="1" dirty="0">
                <a:solidFill>
                  <a:schemeClr val="accent1">
                    <a:lumMod val="50000"/>
                  </a:schemeClr>
                </a:solidFill>
              </a:rPr>
              <a:t> (in </a:t>
            </a:r>
            <a:r>
              <a:rPr lang="ro-RO" sz="2000" b="1" dirty="0" err="1">
                <a:solidFill>
                  <a:schemeClr val="accent1">
                    <a:lumMod val="50000"/>
                  </a:schemeClr>
                </a:solidFill>
              </a:rPr>
              <a:t>water</a:t>
            </a:r>
            <a:r>
              <a:rPr lang="ro-RO" sz="2000" b="1" dirty="0">
                <a:solidFill>
                  <a:schemeClr val="accent1">
                    <a:lumMod val="50000"/>
                  </a:schemeClr>
                </a:solidFill>
              </a:rPr>
              <a:t> </a:t>
            </a:r>
            <a:r>
              <a:rPr lang="ro-RO" sz="2000" b="1" dirty="0" err="1">
                <a:solidFill>
                  <a:schemeClr val="accent1">
                    <a:lumMod val="50000"/>
                  </a:schemeClr>
                </a:solidFill>
              </a:rPr>
              <a:t>only</a:t>
            </a:r>
            <a:r>
              <a:rPr lang="ro-RO" sz="2000" b="1" dirty="0">
                <a:solidFill>
                  <a:schemeClr val="accent1">
                    <a:lumMod val="50000"/>
                  </a:schemeClr>
                </a:solidFill>
              </a:rPr>
              <a:t>)</a:t>
            </a:r>
            <a:r>
              <a:rPr lang="en-GB" sz="2000" b="1" dirty="0">
                <a:solidFill>
                  <a:schemeClr val="accent1">
                    <a:lumMod val="50000"/>
                  </a:schemeClr>
                </a:solidFill>
              </a:rPr>
              <a:t> </a:t>
            </a:r>
          </a:p>
        </p:txBody>
      </p:sp>
    </p:spTree>
    <p:extLst>
      <p:ext uri="{BB962C8B-B14F-4D97-AF65-F5344CB8AC3E}">
        <p14:creationId xmlns:p14="http://schemas.microsoft.com/office/powerpoint/2010/main" val="3791597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21" name="Picture 20">
            <a:extLst>
              <a:ext uri="{FF2B5EF4-FFF2-40B4-BE49-F238E27FC236}">
                <a16:creationId xmlns:a16="http://schemas.microsoft.com/office/drawing/2014/main" id="{26C6A1BC-5FC7-449B-B481-F487F213ACBE}"/>
              </a:ext>
            </a:extLst>
          </p:cNvPr>
          <p:cNvPicPr>
            <a:picLocks noChangeAspect="1"/>
          </p:cNvPicPr>
          <p:nvPr/>
        </p:nvPicPr>
        <p:blipFill rotWithShape="1">
          <a:blip r:embed="rId2"/>
          <a:srcRect l="13691" t="16702" r="26667" b="5164"/>
          <a:stretch/>
        </p:blipFill>
        <p:spPr>
          <a:xfrm>
            <a:off x="4018506" y="802879"/>
            <a:ext cx="7963312" cy="5865193"/>
          </a:xfrm>
          <a:prstGeom prst="rect">
            <a:avLst/>
          </a:prstGeom>
        </p:spPr>
      </p:pic>
      <p:sp>
        <p:nvSpPr>
          <p:cNvPr id="3" name="TextBox 2">
            <a:extLst>
              <a:ext uri="{FF2B5EF4-FFF2-40B4-BE49-F238E27FC236}">
                <a16:creationId xmlns:a16="http://schemas.microsoft.com/office/drawing/2014/main" id="{0ABCC378-44D1-4066-924D-2C072EB5F2FB}"/>
              </a:ext>
            </a:extLst>
          </p:cNvPr>
          <p:cNvSpPr txBox="1"/>
          <p:nvPr/>
        </p:nvSpPr>
        <p:spPr>
          <a:xfrm>
            <a:off x="181153" y="556436"/>
            <a:ext cx="3282039" cy="5909310"/>
          </a:xfrm>
          <a:prstGeom prst="rect">
            <a:avLst/>
          </a:prstGeom>
          <a:noFill/>
        </p:spPr>
        <p:txBody>
          <a:bodyPr wrap="square" rtlCol="0">
            <a:spAutoFit/>
          </a:bodyPr>
          <a:lstStyle/>
          <a:p>
            <a:endParaRPr lang="en-GB" sz="2000" b="1" dirty="0">
              <a:solidFill>
                <a:schemeClr val="accent1">
                  <a:lumMod val="50000"/>
                </a:schemeClr>
              </a:solidFill>
            </a:endParaRPr>
          </a:p>
          <a:p>
            <a:endParaRPr lang="en-GB" sz="2000" b="1" dirty="0">
              <a:solidFill>
                <a:schemeClr val="accent1">
                  <a:lumMod val="50000"/>
                </a:schemeClr>
              </a:solidFill>
            </a:endParaRPr>
          </a:p>
          <a:p>
            <a:r>
              <a:rPr lang="en-GB" sz="2200" b="1" dirty="0">
                <a:solidFill>
                  <a:schemeClr val="accent1">
                    <a:lumMod val="50000"/>
                  </a:schemeClr>
                </a:solidFill>
              </a:rPr>
              <a:t>45 Priority substances,</a:t>
            </a:r>
            <a:r>
              <a:rPr lang="en-GB" b="1" dirty="0">
                <a:solidFill>
                  <a:schemeClr val="accent1">
                    <a:lumMod val="50000"/>
                  </a:schemeClr>
                </a:solidFill>
              </a:rPr>
              <a:t> </a:t>
            </a:r>
            <a:r>
              <a:rPr lang="en-GB" b="1" dirty="0" err="1">
                <a:solidFill>
                  <a:schemeClr val="accent1">
                    <a:lumMod val="50000"/>
                  </a:schemeClr>
                </a:solidFill>
              </a:rPr>
              <a:t>e.g</a:t>
            </a:r>
            <a:endParaRPr lang="en-GB" b="1" dirty="0">
              <a:solidFill>
                <a:schemeClr val="accent1">
                  <a:lumMod val="50000"/>
                </a:schemeClr>
              </a:solidFill>
            </a:endParaRPr>
          </a:p>
          <a:p>
            <a:pPr marL="274638" indent="-274638">
              <a:buFont typeface="Arial" panose="020B0604020202020204" pitchFamily="34" charset="0"/>
              <a:buChar char="•"/>
            </a:pPr>
            <a:r>
              <a:rPr lang="en-GB" sz="2000" b="1" dirty="0">
                <a:solidFill>
                  <a:schemeClr val="accent1">
                    <a:lumMod val="50000"/>
                  </a:schemeClr>
                </a:solidFill>
              </a:rPr>
              <a:t>Benzene</a:t>
            </a:r>
          </a:p>
          <a:p>
            <a:pPr marL="285750" indent="-285750">
              <a:buFont typeface="Arial" panose="020B0604020202020204" pitchFamily="34" charset="0"/>
              <a:buChar char="•"/>
            </a:pPr>
            <a:r>
              <a:rPr lang="en-GB" sz="2000" b="1" dirty="0">
                <a:solidFill>
                  <a:schemeClr val="accent1">
                    <a:lumMod val="50000"/>
                  </a:schemeClr>
                </a:solidFill>
              </a:rPr>
              <a:t>Brominated </a:t>
            </a:r>
            <a:r>
              <a:rPr lang="en-GB" sz="2000" b="1" dirty="0" err="1">
                <a:solidFill>
                  <a:schemeClr val="accent1">
                    <a:lumMod val="50000"/>
                  </a:schemeClr>
                </a:solidFill>
              </a:rPr>
              <a:t>diphenylethers</a:t>
            </a:r>
            <a:r>
              <a:rPr lang="en-GB" sz="2000" b="1" dirty="0">
                <a:solidFill>
                  <a:schemeClr val="accent1">
                    <a:lumMod val="50000"/>
                  </a:schemeClr>
                </a:solidFill>
              </a:rPr>
              <a:t> </a:t>
            </a:r>
            <a:r>
              <a:rPr lang="ro-RO" sz="2000" b="1" dirty="0">
                <a:solidFill>
                  <a:schemeClr val="accent1">
                    <a:lumMod val="50000"/>
                  </a:schemeClr>
                </a:solidFill>
              </a:rPr>
              <a:t>(PBDE)</a:t>
            </a:r>
          </a:p>
          <a:p>
            <a:pPr marL="285750" indent="-285750">
              <a:buFont typeface="Arial" panose="020B0604020202020204" pitchFamily="34" charset="0"/>
              <a:buChar char="•"/>
            </a:pPr>
            <a:r>
              <a:rPr lang="en-GB" sz="2000" b="1" dirty="0">
                <a:solidFill>
                  <a:schemeClr val="accent1">
                    <a:lumMod val="50000"/>
                  </a:schemeClr>
                </a:solidFill>
              </a:rPr>
              <a:t>Cadmium, lead, mercury, nickel and compounds</a:t>
            </a:r>
          </a:p>
          <a:p>
            <a:pPr marL="285750" indent="-285750">
              <a:buFont typeface="Arial" panose="020B0604020202020204" pitchFamily="34" charset="0"/>
              <a:buChar char="•"/>
            </a:pPr>
            <a:r>
              <a:rPr lang="en-GB" sz="2000" b="1" dirty="0">
                <a:solidFill>
                  <a:schemeClr val="accent1">
                    <a:lumMod val="50000"/>
                  </a:schemeClr>
                </a:solidFill>
              </a:rPr>
              <a:t>Chloroalkanes</a:t>
            </a:r>
          </a:p>
          <a:p>
            <a:pPr marL="285750" indent="-285750">
              <a:buFont typeface="Arial" panose="020B0604020202020204" pitchFamily="34" charset="0"/>
              <a:buChar char="•"/>
            </a:pPr>
            <a:r>
              <a:rPr lang="en-GB" sz="2000" b="1" dirty="0">
                <a:solidFill>
                  <a:schemeClr val="accent1">
                    <a:lumMod val="50000"/>
                  </a:schemeClr>
                </a:solidFill>
              </a:rPr>
              <a:t>Dioxins</a:t>
            </a:r>
          </a:p>
          <a:p>
            <a:pPr marL="285750" indent="-285750">
              <a:buFont typeface="Arial" panose="020B0604020202020204" pitchFamily="34" charset="0"/>
              <a:buChar char="•"/>
            </a:pPr>
            <a:r>
              <a:rPr lang="en-GB" sz="2000" b="1" dirty="0">
                <a:solidFill>
                  <a:schemeClr val="accent1">
                    <a:lumMod val="50000"/>
                  </a:schemeClr>
                </a:solidFill>
              </a:rPr>
              <a:t>Hexachlorocyclohexane</a:t>
            </a:r>
          </a:p>
          <a:p>
            <a:pPr marL="285750" indent="-285750">
              <a:buFont typeface="Arial" panose="020B0604020202020204" pitchFamily="34" charset="0"/>
              <a:buChar char="•"/>
            </a:pPr>
            <a:r>
              <a:rPr lang="en-GB" sz="2000" b="1" dirty="0">
                <a:solidFill>
                  <a:schemeClr val="accent1">
                    <a:lumMod val="50000"/>
                  </a:schemeClr>
                </a:solidFill>
              </a:rPr>
              <a:t>Polyaromatic hydrocarbons</a:t>
            </a:r>
            <a:endParaRPr lang="ro-RO" sz="2000" b="1" dirty="0">
              <a:solidFill>
                <a:schemeClr val="accent1">
                  <a:lumMod val="50000"/>
                </a:schemeClr>
              </a:solidFill>
            </a:endParaRPr>
          </a:p>
          <a:p>
            <a:pPr marL="285750" indent="-285750">
              <a:buFont typeface="Arial" panose="020B0604020202020204" pitchFamily="34" charset="0"/>
              <a:buChar char="•"/>
            </a:pPr>
            <a:r>
              <a:rPr lang="en-GB" sz="2000" b="1" dirty="0">
                <a:solidFill>
                  <a:schemeClr val="accent1">
                    <a:lumMod val="50000"/>
                  </a:schemeClr>
                </a:solidFill>
              </a:rPr>
              <a:t>…</a:t>
            </a:r>
          </a:p>
          <a:p>
            <a:endParaRPr lang="en-GB" sz="2000" b="1" dirty="0">
              <a:solidFill>
                <a:schemeClr val="accent1">
                  <a:lumMod val="50000"/>
                </a:schemeClr>
              </a:solidFill>
            </a:endParaRPr>
          </a:p>
          <a:p>
            <a:r>
              <a:rPr lang="en-GB" sz="2000" b="1" dirty="0">
                <a:solidFill>
                  <a:schemeClr val="accent1">
                    <a:lumMod val="50000"/>
                  </a:schemeClr>
                </a:solidFill>
              </a:rPr>
              <a:t>Full list of priority substances provided in Dir. 2013/39/EU </a:t>
            </a:r>
          </a:p>
          <a:p>
            <a:endParaRPr lang="en-GB" b="1" dirty="0">
              <a:solidFill>
                <a:schemeClr val="accent1">
                  <a:lumMod val="50000"/>
                </a:schemeClr>
              </a:solidFill>
            </a:endParaRPr>
          </a:p>
          <a:p>
            <a:endParaRPr lang="en-GB" b="1" dirty="0">
              <a:solidFill>
                <a:schemeClr val="accent1">
                  <a:lumMod val="50000"/>
                </a:schemeClr>
              </a:solidFill>
            </a:endParaRPr>
          </a:p>
        </p:txBody>
      </p:sp>
      <p:sp>
        <p:nvSpPr>
          <p:cNvPr id="22" name="TextBox 21">
            <a:extLst>
              <a:ext uri="{FF2B5EF4-FFF2-40B4-BE49-F238E27FC236}">
                <a16:creationId xmlns:a16="http://schemas.microsoft.com/office/drawing/2014/main" id="{BDB7BA7F-8681-4F46-A18F-04309EF38CC7}"/>
              </a:ext>
            </a:extLst>
          </p:cNvPr>
          <p:cNvSpPr txBox="1"/>
          <p:nvPr/>
        </p:nvSpPr>
        <p:spPr>
          <a:xfrm>
            <a:off x="0" y="215567"/>
            <a:ext cx="4789400" cy="830997"/>
          </a:xfrm>
          <a:prstGeom prst="rect">
            <a:avLst/>
          </a:prstGeom>
          <a:noFill/>
        </p:spPr>
        <p:txBody>
          <a:bodyPr wrap="square" rtlCol="0">
            <a:spAutoFit/>
          </a:bodyPr>
          <a:lstStyle/>
          <a:p>
            <a:r>
              <a:rPr lang="en-GB" sz="2400" b="1" dirty="0">
                <a:solidFill>
                  <a:schemeClr val="accent1">
                    <a:lumMod val="50000"/>
                  </a:schemeClr>
                </a:solidFill>
              </a:rPr>
              <a:t>Results</a:t>
            </a:r>
          </a:p>
          <a:p>
            <a:r>
              <a:rPr lang="en-GB" sz="2400" b="1" dirty="0">
                <a:solidFill>
                  <a:schemeClr val="accent1">
                    <a:lumMod val="50000"/>
                  </a:schemeClr>
                </a:solidFill>
              </a:rPr>
              <a:t>Chemical status </a:t>
            </a:r>
          </a:p>
        </p:txBody>
      </p:sp>
    </p:spTree>
    <p:extLst>
      <p:ext uri="{BB962C8B-B14F-4D97-AF65-F5344CB8AC3E}">
        <p14:creationId xmlns:p14="http://schemas.microsoft.com/office/powerpoint/2010/main" val="3110087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TextBox 6">
            <a:extLst>
              <a:ext uri="{FF2B5EF4-FFF2-40B4-BE49-F238E27FC236}">
                <a16:creationId xmlns:a16="http://schemas.microsoft.com/office/drawing/2014/main" id="{99F8454D-3222-4A10-A7E2-B0724A20BB13}"/>
              </a:ext>
            </a:extLst>
          </p:cNvPr>
          <p:cNvSpPr txBox="1"/>
          <p:nvPr/>
        </p:nvSpPr>
        <p:spPr>
          <a:xfrm>
            <a:off x="221673" y="121767"/>
            <a:ext cx="10310859" cy="584775"/>
          </a:xfrm>
          <a:prstGeom prst="rect">
            <a:avLst/>
          </a:prstGeom>
          <a:noFill/>
        </p:spPr>
        <p:txBody>
          <a:bodyPr wrap="square" rtlCol="0">
            <a:spAutoFit/>
          </a:bodyPr>
          <a:lstStyle/>
          <a:p>
            <a:r>
              <a:rPr lang="en-US" sz="3200" b="1" dirty="0">
                <a:solidFill>
                  <a:schemeClr val="accent1">
                    <a:lumMod val="50000"/>
                  </a:schemeClr>
                </a:solidFill>
              </a:rPr>
              <a:t>The DRBM Plan – Significant Water Management Issues </a:t>
            </a:r>
          </a:p>
        </p:txBody>
      </p:sp>
      <p:sp>
        <p:nvSpPr>
          <p:cNvPr id="9" name="TextBox 8">
            <a:extLst>
              <a:ext uri="{FF2B5EF4-FFF2-40B4-BE49-F238E27FC236}">
                <a16:creationId xmlns:a16="http://schemas.microsoft.com/office/drawing/2014/main" id="{3F33CC79-832E-4C0A-AD2C-CF0A028B7E29}"/>
              </a:ext>
            </a:extLst>
          </p:cNvPr>
          <p:cNvSpPr txBox="1"/>
          <p:nvPr/>
        </p:nvSpPr>
        <p:spPr>
          <a:xfrm>
            <a:off x="566358" y="1459751"/>
            <a:ext cx="11058978" cy="4401205"/>
          </a:xfrm>
          <a:prstGeom prst="rect">
            <a:avLst/>
          </a:prstGeom>
          <a:noFill/>
        </p:spPr>
        <p:txBody>
          <a:bodyPr wrap="square" rtlCol="0">
            <a:spAutoFit/>
          </a:bodyPr>
          <a:lstStyle/>
          <a:p>
            <a:pPr marL="342900" indent="-342900" algn="just">
              <a:buFont typeface="Wingdings" panose="05000000000000000000" pitchFamily="2" charset="2"/>
              <a:buChar char="q"/>
            </a:pPr>
            <a:r>
              <a:rPr lang="en-US" sz="2800" b="1" dirty="0">
                <a:solidFill>
                  <a:schemeClr val="accent1">
                    <a:lumMod val="50000"/>
                  </a:schemeClr>
                </a:solidFill>
              </a:rPr>
              <a:t>Hydro</a:t>
            </a:r>
            <a:r>
              <a:rPr lang="ro-RO" sz="2800" b="1" dirty="0">
                <a:solidFill>
                  <a:schemeClr val="accent1">
                    <a:lumMod val="50000"/>
                  </a:schemeClr>
                </a:solidFill>
              </a:rPr>
              <a:t>-</a:t>
            </a:r>
            <a:r>
              <a:rPr lang="en-US" sz="2800" b="1" dirty="0">
                <a:solidFill>
                  <a:schemeClr val="accent1">
                    <a:lumMod val="50000"/>
                  </a:schemeClr>
                </a:solidFill>
              </a:rPr>
              <a:t>morphological alterations – </a:t>
            </a:r>
            <a:r>
              <a:rPr lang="en-US" sz="2800" dirty="0">
                <a:solidFill>
                  <a:schemeClr val="accent1">
                    <a:lumMod val="50000"/>
                  </a:schemeClr>
                </a:solidFill>
              </a:rPr>
              <a:t>anthropogenic  pressures resulting from:</a:t>
            </a:r>
          </a:p>
          <a:p>
            <a:pPr marL="1371600" lvl="2" indent="-457200" algn="just">
              <a:buFont typeface="Wingdings" panose="05000000000000000000" pitchFamily="2" charset="2"/>
              <a:buChar char="Ø"/>
            </a:pPr>
            <a:r>
              <a:rPr lang="en-US" sz="2800" dirty="0">
                <a:solidFill>
                  <a:schemeClr val="accent1">
                    <a:lumMod val="50000"/>
                  </a:schemeClr>
                </a:solidFill>
              </a:rPr>
              <a:t> various hydro-engineering measures on flood protection</a:t>
            </a:r>
          </a:p>
          <a:p>
            <a:pPr marL="1371600" lvl="2" indent="-457200" algn="just">
              <a:buFont typeface="Wingdings" panose="05000000000000000000" pitchFamily="2" charset="2"/>
              <a:buChar char="Ø"/>
            </a:pPr>
            <a:r>
              <a:rPr lang="en-US" sz="2800" dirty="0">
                <a:solidFill>
                  <a:schemeClr val="accent1">
                    <a:lumMod val="50000"/>
                  </a:schemeClr>
                </a:solidFill>
              </a:rPr>
              <a:t>hydropower generation </a:t>
            </a:r>
          </a:p>
          <a:p>
            <a:pPr marL="1371600" lvl="2" indent="-457200" algn="just">
              <a:buFont typeface="Wingdings" panose="05000000000000000000" pitchFamily="2" charset="2"/>
              <a:buChar char="Ø"/>
            </a:pPr>
            <a:r>
              <a:rPr lang="en-US" sz="2800" dirty="0">
                <a:solidFill>
                  <a:schemeClr val="accent1">
                    <a:lumMod val="50000"/>
                  </a:schemeClr>
                </a:solidFill>
              </a:rPr>
              <a:t>inland navigation</a:t>
            </a:r>
          </a:p>
          <a:p>
            <a:pPr marL="342900" indent="-342900" algn="just">
              <a:buFont typeface="Wingdings" panose="05000000000000000000" pitchFamily="2" charset="2"/>
              <a:buChar char="q"/>
            </a:pPr>
            <a:endParaRPr lang="ro-RO" sz="2800" dirty="0">
              <a:solidFill>
                <a:schemeClr val="accent1">
                  <a:lumMod val="50000"/>
                </a:schemeClr>
              </a:solidFill>
            </a:endParaRPr>
          </a:p>
          <a:p>
            <a:pPr marL="342900" indent="-342900" algn="just">
              <a:buFont typeface="Wingdings" panose="05000000000000000000" pitchFamily="2" charset="2"/>
              <a:buChar char="q"/>
            </a:pPr>
            <a:r>
              <a:rPr lang="ro-RO" sz="2800" b="1" dirty="0">
                <a:solidFill>
                  <a:schemeClr val="accent1">
                    <a:lumMod val="50000"/>
                  </a:schemeClr>
                </a:solidFill>
              </a:rPr>
              <a:t> </a:t>
            </a:r>
            <a:r>
              <a:rPr lang="en-US" sz="2800" b="1" dirty="0">
                <a:solidFill>
                  <a:schemeClr val="accent1">
                    <a:lumMod val="50000"/>
                  </a:schemeClr>
                </a:solidFill>
              </a:rPr>
              <a:t>Effects</a:t>
            </a:r>
            <a:r>
              <a:rPr lang="ro-RO" sz="2800" b="1" dirty="0">
                <a:solidFill>
                  <a:schemeClr val="accent1">
                    <a:lumMod val="50000"/>
                  </a:schemeClr>
                </a:solidFill>
              </a:rPr>
              <a:t> o</a:t>
            </a:r>
            <a:r>
              <a:rPr lang="en-US" sz="2800" b="1" dirty="0">
                <a:solidFill>
                  <a:schemeClr val="accent1">
                    <a:lumMod val="50000"/>
                  </a:schemeClr>
                </a:solidFill>
              </a:rPr>
              <a:t>f</a:t>
            </a:r>
            <a:r>
              <a:rPr lang="ro-RO" sz="2800" b="1" dirty="0">
                <a:solidFill>
                  <a:schemeClr val="accent1">
                    <a:lumMod val="50000"/>
                  </a:schemeClr>
                </a:solidFill>
              </a:rPr>
              <a:t> climate </a:t>
            </a:r>
            <a:r>
              <a:rPr lang="ro-RO" sz="2800" b="1" dirty="0" err="1">
                <a:solidFill>
                  <a:schemeClr val="accent1">
                    <a:lumMod val="50000"/>
                  </a:schemeClr>
                </a:solidFill>
              </a:rPr>
              <a:t>change</a:t>
            </a:r>
            <a:r>
              <a:rPr lang="ro-RO" sz="2800" dirty="0">
                <a:solidFill>
                  <a:schemeClr val="accent1">
                    <a:lumMod val="50000"/>
                  </a:schemeClr>
                </a:solidFill>
              </a:rPr>
              <a:t> </a:t>
            </a:r>
            <a:r>
              <a:rPr lang="en-US" sz="2800" dirty="0">
                <a:solidFill>
                  <a:schemeClr val="accent1">
                    <a:lumMod val="50000"/>
                  </a:schemeClr>
                </a:solidFill>
              </a:rPr>
              <a:t>– changes  in discharge patterns:</a:t>
            </a:r>
          </a:p>
          <a:p>
            <a:pPr marL="1371600" lvl="2" indent="-457200" algn="just">
              <a:buFont typeface="Wingdings" panose="05000000000000000000" pitchFamily="2" charset="2"/>
              <a:buChar char="Ø"/>
            </a:pPr>
            <a:r>
              <a:rPr lang="ro-RO" sz="2800" dirty="0" err="1">
                <a:solidFill>
                  <a:schemeClr val="accent1">
                    <a:lumMod val="50000"/>
                  </a:schemeClr>
                </a:solidFill>
              </a:rPr>
              <a:t>drought</a:t>
            </a:r>
            <a:endParaRPr lang="en-US" sz="2800" dirty="0">
              <a:solidFill>
                <a:schemeClr val="accent1">
                  <a:lumMod val="50000"/>
                </a:schemeClr>
              </a:solidFill>
            </a:endParaRPr>
          </a:p>
          <a:p>
            <a:pPr marL="1371600" lvl="2" indent="-457200" algn="just">
              <a:buFont typeface="Wingdings" panose="05000000000000000000" pitchFamily="2" charset="2"/>
              <a:buChar char="Ø"/>
            </a:pPr>
            <a:r>
              <a:rPr lang="ro-RO" sz="2800" dirty="0" err="1">
                <a:solidFill>
                  <a:schemeClr val="accent1">
                    <a:lumMod val="50000"/>
                  </a:schemeClr>
                </a:solidFill>
              </a:rPr>
              <a:t>water</a:t>
            </a:r>
            <a:r>
              <a:rPr lang="ro-RO" sz="2800" dirty="0">
                <a:solidFill>
                  <a:schemeClr val="accent1">
                    <a:lumMod val="50000"/>
                  </a:schemeClr>
                </a:solidFill>
              </a:rPr>
              <a:t> </a:t>
            </a:r>
            <a:r>
              <a:rPr lang="ro-RO" sz="2800" dirty="0" err="1">
                <a:solidFill>
                  <a:schemeClr val="accent1">
                    <a:lumMod val="50000"/>
                  </a:schemeClr>
                </a:solidFill>
              </a:rPr>
              <a:t>scarcity</a:t>
            </a:r>
            <a:endParaRPr lang="en-US" sz="2800" dirty="0">
              <a:solidFill>
                <a:schemeClr val="accent1">
                  <a:lumMod val="50000"/>
                </a:schemeClr>
              </a:solidFill>
            </a:endParaRPr>
          </a:p>
          <a:p>
            <a:pPr marL="1371600" lvl="2" indent="-457200" algn="just">
              <a:buFont typeface="Wingdings" panose="05000000000000000000" pitchFamily="2" charset="2"/>
              <a:buChar char="Ø"/>
            </a:pPr>
            <a:r>
              <a:rPr lang="ro-RO" sz="2800" dirty="0">
                <a:solidFill>
                  <a:schemeClr val="accent1">
                    <a:lumMod val="50000"/>
                  </a:schemeClr>
                </a:solidFill>
              </a:rPr>
              <a:t>extreme </a:t>
            </a:r>
            <a:r>
              <a:rPr lang="ro-RO" sz="2800" dirty="0" err="1">
                <a:solidFill>
                  <a:schemeClr val="accent1">
                    <a:lumMod val="50000"/>
                  </a:schemeClr>
                </a:solidFill>
              </a:rPr>
              <a:t>hydrological</a:t>
            </a:r>
            <a:r>
              <a:rPr lang="ro-RO" sz="2800" dirty="0">
                <a:solidFill>
                  <a:schemeClr val="accent1">
                    <a:lumMod val="50000"/>
                  </a:schemeClr>
                </a:solidFill>
              </a:rPr>
              <a:t> </a:t>
            </a:r>
            <a:r>
              <a:rPr lang="ro-RO" sz="2800" dirty="0" err="1">
                <a:solidFill>
                  <a:schemeClr val="accent1">
                    <a:lumMod val="50000"/>
                  </a:schemeClr>
                </a:solidFill>
              </a:rPr>
              <a:t>phenomena</a:t>
            </a:r>
            <a:endParaRPr lang="ro-RO" sz="2800" dirty="0">
              <a:solidFill>
                <a:schemeClr val="accent1">
                  <a:lumMod val="50000"/>
                </a:schemeClr>
              </a:solidFill>
            </a:endParaRPr>
          </a:p>
        </p:txBody>
      </p:sp>
    </p:spTree>
    <p:extLst>
      <p:ext uri="{BB962C8B-B14F-4D97-AF65-F5344CB8AC3E}">
        <p14:creationId xmlns:p14="http://schemas.microsoft.com/office/powerpoint/2010/main" val="1297131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extBox 1">
            <a:extLst>
              <a:ext uri="{FF2B5EF4-FFF2-40B4-BE49-F238E27FC236}">
                <a16:creationId xmlns:a16="http://schemas.microsoft.com/office/drawing/2014/main" id="{30F32099-3816-4F6D-BC85-7592D9C17992}"/>
              </a:ext>
            </a:extLst>
          </p:cNvPr>
          <p:cNvSpPr txBox="1"/>
          <p:nvPr/>
        </p:nvSpPr>
        <p:spPr>
          <a:xfrm>
            <a:off x="41674" y="27188"/>
            <a:ext cx="7999139" cy="830997"/>
          </a:xfrm>
          <a:prstGeom prst="rect">
            <a:avLst/>
          </a:prstGeom>
          <a:noFill/>
        </p:spPr>
        <p:txBody>
          <a:bodyPr wrap="square" rtlCol="0">
            <a:spAutoFit/>
          </a:bodyPr>
          <a:lstStyle/>
          <a:p>
            <a:r>
              <a:rPr lang="en-GB" sz="2400" b="1" dirty="0">
                <a:solidFill>
                  <a:schemeClr val="accent1">
                    <a:lumMod val="50000"/>
                  </a:schemeClr>
                </a:solidFill>
              </a:rPr>
              <a:t>Results</a:t>
            </a:r>
          </a:p>
          <a:p>
            <a:r>
              <a:rPr lang="en-GB" sz="2400" b="1" dirty="0" err="1">
                <a:solidFill>
                  <a:schemeClr val="accent1">
                    <a:lumMod val="50000"/>
                  </a:schemeClr>
                </a:solidFill>
              </a:rPr>
              <a:t>Hydromorphological</a:t>
            </a:r>
            <a:r>
              <a:rPr lang="en-GB" sz="2400" b="1" dirty="0">
                <a:solidFill>
                  <a:schemeClr val="accent1">
                    <a:lumMod val="50000"/>
                  </a:schemeClr>
                </a:solidFill>
              </a:rPr>
              <a:t> assessment (Joint Danube Survey, 2019) </a:t>
            </a:r>
          </a:p>
        </p:txBody>
      </p:sp>
      <p:pic>
        <p:nvPicPr>
          <p:cNvPr id="20" name="Picture 19">
            <a:extLst>
              <a:ext uri="{FF2B5EF4-FFF2-40B4-BE49-F238E27FC236}">
                <a16:creationId xmlns:a16="http://schemas.microsoft.com/office/drawing/2014/main" id="{A910F1FF-5D58-470B-8860-8C438FE28CEF}"/>
              </a:ext>
            </a:extLst>
          </p:cNvPr>
          <p:cNvPicPr>
            <a:picLocks noChangeAspect="1"/>
          </p:cNvPicPr>
          <p:nvPr/>
        </p:nvPicPr>
        <p:blipFill rotWithShape="1">
          <a:blip r:embed="rId2"/>
          <a:srcRect l="12977" t="16585" r="26785" b="5326"/>
          <a:stretch/>
        </p:blipFill>
        <p:spPr>
          <a:xfrm>
            <a:off x="4201025" y="885371"/>
            <a:ext cx="7679577" cy="5788286"/>
          </a:xfrm>
          <a:prstGeom prst="rect">
            <a:avLst/>
          </a:prstGeom>
        </p:spPr>
      </p:pic>
      <p:sp>
        <p:nvSpPr>
          <p:cNvPr id="21" name="TextBox 20">
            <a:extLst>
              <a:ext uri="{FF2B5EF4-FFF2-40B4-BE49-F238E27FC236}">
                <a16:creationId xmlns:a16="http://schemas.microsoft.com/office/drawing/2014/main" id="{D38F72FF-84AC-4424-B2A1-48612E3F8EBE}"/>
              </a:ext>
            </a:extLst>
          </p:cNvPr>
          <p:cNvSpPr txBox="1"/>
          <p:nvPr/>
        </p:nvSpPr>
        <p:spPr>
          <a:xfrm>
            <a:off x="184363" y="1253682"/>
            <a:ext cx="3879366" cy="5170646"/>
          </a:xfrm>
          <a:prstGeom prst="rect">
            <a:avLst/>
          </a:prstGeom>
          <a:noFill/>
        </p:spPr>
        <p:txBody>
          <a:bodyPr wrap="square" rtlCol="0">
            <a:spAutoFit/>
          </a:bodyPr>
          <a:lstStyle/>
          <a:p>
            <a:r>
              <a:rPr lang="en-US" sz="2200" b="1" dirty="0">
                <a:solidFill>
                  <a:schemeClr val="accent1">
                    <a:lumMod val="50000"/>
                  </a:schemeClr>
                </a:solidFill>
              </a:rPr>
              <a:t>Impact of </a:t>
            </a:r>
            <a:r>
              <a:rPr lang="en-US" sz="2200" b="1" dirty="0" err="1">
                <a:solidFill>
                  <a:schemeClr val="accent1">
                    <a:lumMod val="50000"/>
                  </a:schemeClr>
                </a:solidFill>
              </a:rPr>
              <a:t>hydromorphological</a:t>
            </a:r>
            <a:r>
              <a:rPr lang="en-US" sz="2200" b="1" dirty="0">
                <a:solidFill>
                  <a:schemeClr val="accent1">
                    <a:lumMod val="50000"/>
                  </a:schemeClr>
                </a:solidFill>
              </a:rPr>
              <a:t> </a:t>
            </a:r>
          </a:p>
          <a:p>
            <a:r>
              <a:rPr lang="en-US" sz="2200" b="1" dirty="0">
                <a:solidFill>
                  <a:schemeClr val="accent1">
                    <a:lumMod val="50000"/>
                  </a:schemeClr>
                </a:solidFill>
              </a:rPr>
              <a:t>alterations: </a:t>
            </a:r>
          </a:p>
          <a:p>
            <a:pPr marL="285750" indent="-285750">
              <a:buFontTx/>
              <a:buChar char="-"/>
            </a:pPr>
            <a:endParaRPr lang="en-US" sz="2200" b="1" dirty="0">
              <a:solidFill>
                <a:schemeClr val="accent1">
                  <a:lumMod val="50000"/>
                </a:schemeClr>
              </a:solidFill>
            </a:endParaRPr>
          </a:p>
          <a:p>
            <a:pPr marL="285750" indent="-285750">
              <a:buFont typeface="Arial" panose="020B0604020202020204" pitchFamily="34" charset="0"/>
              <a:buChar char="•"/>
            </a:pPr>
            <a:r>
              <a:rPr lang="en-US" sz="2200" b="1" dirty="0">
                <a:solidFill>
                  <a:schemeClr val="accent1">
                    <a:lumMod val="50000"/>
                  </a:schemeClr>
                </a:solidFill>
              </a:rPr>
              <a:t>Affect connectivity</a:t>
            </a:r>
          </a:p>
          <a:p>
            <a:pPr marL="285750" indent="-285750">
              <a:buFont typeface="Arial" panose="020B0604020202020204" pitchFamily="34" charset="0"/>
              <a:buChar char="•"/>
            </a:pPr>
            <a:endParaRPr lang="en-US" sz="2200" b="1" dirty="0">
              <a:solidFill>
                <a:schemeClr val="accent1">
                  <a:lumMod val="50000"/>
                </a:schemeClr>
              </a:solidFill>
            </a:endParaRPr>
          </a:p>
          <a:p>
            <a:pPr marL="285750" indent="-285750">
              <a:buFont typeface="Arial" panose="020B0604020202020204" pitchFamily="34" charset="0"/>
              <a:buChar char="•"/>
            </a:pPr>
            <a:r>
              <a:rPr lang="en-US" sz="2200" b="1" dirty="0">
                <a:solidFill>
                  <a:schemeClr val="accent1">
                    <a:lumMod val="50000"/>
                  </a:schemeClr>
                </a:solidFill>
              </a:rPr>
              <a:t>Change hydrology (flow, discharge)</a:t>
            </a:r>
          </a:p>
          <a:p>
            <a:pPr marL="285750" indent="-285750">
              <a:buFont typeface="Arial" panose="020B0604020202020204" pitchFamily="34" charset="0"/>
              <a:buChar char="•"/>
            </a:pPr>
            <a:endParaRPr lang="en-US" sz="2200" b="1" dirty="0">
              <a:solidFill>
                <a:schemeClr val="accent1">
                  <a:lumMod val="50000"/>
                </a:schemeClr>
              </a:solidFill>
            </a:endParaRPr>
          </a:p>
          <a:p>
            <a:pPr marL="285750" indent="-285750">
              <a:buFont typeface="Arial" panose="020B0604020202020204" pitchFamily="34" charset="0"/>
              <a:buChar char="•"/>
            </a:pPr>
            <a:r>
              <a:rPr lang="en-US" sz="2200" b="1" dirty="0">
                <a:solidFill>
                  <a:schemeClr val="accent1">
                    <a:lumMod val="50000"/>
                  </a:schemeClr>
                </a:solidFill>
              </a:rPr>
              <a:t>Habitat fragmentation</a:t>
            </a:r>
          </a:p>
          <a:p>
            <a:pPr marL="285750" indent="-285750">
              <a:buFont typeface="Arial" panose="020B0604020202020204" pitchFamily="34" charset="0"/>
              <a:buChar char="•"/>
            </a:pPr>
            <a:endParaRPr lang="en-US" sz="2200" b="1" dirty="0">
              <a:solidFill>
                <a:schemeClr val="accent1">
                  <a:lumMod val="50000"/>
                </a:schemeClr>
              </a:solidFill>
            </a:endParaRPr>
          </a:p>
          <a:p>
            <a:pPr marL="285750" indent="-285750">
              <a:buFont typeface="Arial" panose="020B0604020202020204" pitchFamily="34" charset="0"/>
              <a:buChar char="•"/>
            </a:pPr>
            <a:r>
              <a:rPr lang="en-US" sz="2200" b="1" dirty="0">
                <a:solidFill>
                  <a:schemeClr val="accent1">
                    <a:lumMod val="50000"/>
                  </a:schemeClr>
                </a:solidFill>
              </a:rPr>
              <a:t>Loss of floodplains/ wetlands</a:t>
            </a:r>
          </a:p>
          <a:p>
            <a:pPr marL="285750" indent="-285750">
              <a:buFont typeface="Arial" panose="020B0604020202020204" pitchFamily="34" charset="0"/>
              <a:buChar char="•"/>
            </a:pPr>
            <a:endParaRPr lang="en-US" sz="2200" b="1" dirty="0">
              <a:solidFill>
                <a:schemeClr val="accent1">
                  <a:lumMod val="50000"/>
                </a:schemeClr>
              </a:solidFill>
            </a:endParaRPr>
          </a:p>
          <a:p>
            <a:pPr marL="285750" indent="-285750">
              <a:buFont typeface="Arial" panose="020B0604020202020204" pitchFamily="34" charset="0"/>
              <a:buChar char="•"/>
            </a:pPr>
            <a:r>
              <a:rPr lang="en-US" sz="2200" b="1" dirty="0">
                <a:solidFill>
                  <a:schemeClr val="accent1">
                    <a:lumMod val="50000"/>
                  </a:schemeClr>
                </a:solidFill>
              </a:rPr>
              <a:t>Change sediment flux (</a:t>
            </a:r>
            <a:r>
              <a:rPr lang="en-US" sz="2200" b="1" dirty="0" err="1">
                <a:solidFill>
                  <a:schemeClr val="accent1">
                    <a:lumMod val="50000"/>
                  </a:schemeClr>
                </a:solidFill>
              </a:rPr>
              <a:t>e.g</a:t>
            </a:r>
            <a:r>
              <a:rPr lang="en-US" sz="2200" b="1" dirty="0">
                <a:solidFill>
                  <a:schemeClr val="accent1">
                    <a:lumMod val="50000"/>
                  </a:schemeClr>
                </a:solidFill>
              </a:rPr>
              <a:t> Iron Gates sediment retention) </a:t>
            </a:r>
          </a:p>
        </p:txBody>
      </p:sp>
    </p:spTree>
    <p:extLst>
      <p:ext uri="{BB962C8B-B14F-4D97-AF65-F5344CB8AC3E}">
        <p14:creationId xmlns:p14="http://schemas.microsoft.com/office/powerpoint/2010/main" val="4268767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3" name="Picture 2">
            <a:extLst>
              <a:ext uri="{FF2B5EF4-FFF2-40B4-BE49-F238E27FC236}">
                <a16:creationId xmlns:a16="http://schemas.microsoft.com/office/drawing/2014/main" id="{41072B1A-917E-4554-A021-745F3E0FE61B}"/>
              </a:ext>
            </a:extLst>
          </p:cNvPr>
          <p:cNvPicPr>
            <a:picLocks noChangeAspect="1"/>
          </p:cNvPicPr>
          <p:nvPr/>
        </p:nvPicPr>
        <p:blipFill rotWithShape="1">
          <a:blip r:embed="rId2"/>
          <a:srcRect l="12799" t="16491" r="27263" b="5587"/>
          <a:stretch/>
        </p:blipFill>
        <p:spPr>
          <a:xfrm>
            <a:off x="4177914" y="1183948"/>
            <a:ext cx="7725798" cy="5646864"/>
          </a:xfrm>
          <a:prstGeom prst="rect">
            <a:avLst/>
          </a:prstGeom>
        </p:spPr>
      </p:pic>
      <p:sp>
        <p:nvSpPr>
          <p:cNvPr id="5" name="TextBox 4">
            <a:extLst>
              <a:ext uri="{FF2B5EF4-FFF2-40B4-BE49-F238E27FC236}">
                <a16:creationId xmlns:a16="http://schemas.microsoft.com/office/drawing/2014/main" id="{3B1CF4A9-CFE5-424F-A59E-1D8B3DB36C49}"/>
              </a:ext>
            </a:extLst>
          </p:cNvPr>
          <p:cNvSpPr txBox="1"/>
          <p:nvPr/>
        </p:nvSpPr>
        <p:spPr>
          <a:xfrm>
            <a:off x="342262" y="1183948"/>
            <a:ext cx="3686731" cy="5509200"/>
          </a:xfrm>
          <a:prstGeom prst="rect">
            <a:avLst/>
          </a:prstGeom>
          <a:noFill/>
        </p:spPr>
        <p:txBody>
          <a:bodyPr wrap="square" rtlCol="0">
            <a:spAutoFit/>
          </a:bodyPr>
          <a:lstStyle/>
          <a:p>
            <a:r>
              <a:rPr lang="en-GB" sz="2200" b="1" dirty="0">
                <a:solidFill>
                  <a:schemeClr val="accent1">
                    <a:lumMod val="50000"/>
                  </a:schemeClr>
                </a:solidFill>
              </a:rPr>
              <a:t>A key challenge - habitat loss/fragmentation </a:t>
            </a:r>
          </a:p>
          <a:p>
            <a:endParaRPr lang="en-GB" sz="2200" dirty="0">
              <a:solidFill>
                <a:schemeClr val="accent1">
                  <a:lumMod val="50000"/>
                </a:schemeClr>
              </a:solidFill>
            </a:endParaRPr>
          </a:p>
          <a:p>
            <a:r>
              <a:rPr lang="en-GB" sz="2200" b="1" dirty="0">
                <a:solidFill>
                  <a:schemeClr val="accent1">
                    <a:lumMod val="50000"/>
                  </a:schemeClr>
                </a:solidFill>
              </a:rPr>
              <a:t>River continuity interruptions</a:t>
            </a:r>
          </a:p>
          <a:p>
            <a:pPr marL="342900" indent="-342900">
              <a:buFont typeface="Arial" panose="020B0604020202020204" pitchFamily="34" charset="0"/>
              <a:buChar char="•"/>
            </a:pPr>
            <a:r>
              <a:rPr lang="en-GB" sz="2200" b="1" dirty="0">
                <a:solidFill>
                  <a:schemeClr val="accent1">
                    <a:lumMod val="50000"/>
                  </a:schemeClr>
                </a:solidFill>
              </a:rPr>
              <a:t>Total: 942</a:t>
            </a:r>
          </a:p>
          <a:p>
            <a:pPr marL="342900" indent="-342900">
              <a:buFont typeface="Arial" panose="020B0604020202020204" pitchFamily="34" charset="0"/>
              <a:buChar char="•"/>
            </a:pPr>
            <a:r>
              <a:rPr lang="en-GB" sz="2200" b="1" dirty="0">
                <a:solidFill>
                  <a:schemeClr val="accent1">
                    <a:lumMod val="50000"/>
                  </a:schemeClr>
                </a:solidFill>
              </a:rPr>
              <a:t>Danube: 82</a:t>
            </a:r>
          </a:p>
          <a:p>
            <a:pPr marL="285750" indent="-285750">
              <a:buFontTx/>
              <a:buChar char="-"/>
            </a:pPr>
            <a:endParaRPr lang="en-GB" sz="2200" b="1" dirty="0">
              <a:solidFill>
                <a:schemeClr val="accent1">
                  <a:lumMod val="50000"/>
                </a:schemeClr>
              </a:solidFill>
            </a:endParaRPr>
          </a:p>
          <a:p>
            <a:r>
              <a:rPr lang="en-GB" sz="2200" b="1" dirty="0">
                <a:solidFill>
                  <a:schemeClr val="accent1">
                    <a:lumMod val="50000"/>
                  </a:schemeClr>
                </a:solidFill>
              </a:rPr>
              <a:t>Strong biodiversity gradient, increasing from W to E </a:t>
            </a:r>
          </a:p>
          <a:p>
            <a:endParaRPr lang="en-GB" sz="2200" b="1" dirty="0">
              <a:solidFill>
                <a:schemeClr val="accent1">
                  <a:lumMod val="50000"/>
                </a:schemeClr>
              </a:solidFill>
            </a:endParaRPr>
          </a:p>
          <a:p>
            <a:r>
              <a:rPr lang="en-GB" sz="2200" b="1" dirty="0">
                <a:solidFill>
                  <a:schemeClr val="accent1">
                    <a:lumMod val="50000"/>
                  </a:schemeClr>
                </a:solidFill>
              </a:rPr>
              <a:t> High number of endangered species</a:t>
            </a:r>
          </a:p>
          <a:p>
            <a:endParaRPr lang="en-GB" sz="2200" b="1" dirty="0">
              <a:solidFill>
                <a:schemeClr val="accent1">
                  <a:lumMod val="50000"/>
                </a:schemeClr>
              </a:solidFill>
            </a:endParaRPr>
          </a:p>
          <a:p>
            <a:r>
              <a:rPr lang="en-GB" sz="2200" b="1" dirty="0">
                <a:solidFill>
                  <a:schemeClr val="accent1">
                    <a:lumMod val="50000"/>
                  </a:schemeClr>
                </a:solidFill>
              </a:rPr>
              <a:t>Freshwater migratory fish – 93% decline in Europe (WWF, 2020) </a:t>
            </a:r>
          </a:p>
        </p:txBody>
      </p:sp>
      <p:sp>
        <p:nvSpPr>
          <p:cNvPr id="2" name="TextBox 1">
            <a:extLst>
              <a:ext uri="{FF2B5EF4-FFF2-40B4-BE49-F238E27FC236}">
                <a16:creationId xmlns:a16="http://schemas.microsoft.com/office/drawing/2014/main" id="{1259F121-BDDE-42D0-D123-28379B7DA28B}"/>
              </a:ext>
            </a:extLst>
          </p:cNvPr>
          <p:cNvSpPr txBox="1"/>
          <p:nvPr/>
        </p:nvSpPr>
        <p:spPr>
          <a:xfrm>
            <a:off x="41674" y="27188"/>
            <a:ext cx="7999139" cy="830997"/>
          </a:xfrm>
          <a:prstGeom prst="rect">
            <a:avLst/>
          </a:prstGeom>
          <a:noFill/>
        </p:spPr>
        <p:txBody>
          <a:bodyPr wrap="square" rtlCol="0">
            <a:spAutoFit/>
          </a:bodyPr>
          <a:lstStyle/>
          <a:p>
            <a:r>
              <a:rPr lang="en-GB" sz="2400" b="1" dirty="0">
                <a:solidFill>
                  <a:schemeClr val="accent1">
                    <a:lumMod val="50000"/>
                  </a:schemeClr>
                </a:solidFill>
              </a:rPr>
              <a:t>Results</a:t>
            </a:r>
          </a:p>
          <a:p>
            <a:r>
              <a:rPr lang="en-GB" sz="2400" b="1" dirty="0" err="1">
                <a:solidFill>
                  <a:schemeClr val="accent1">
                    <a:lumMod val="50000"/>
                  </a:schemeClr>
                </a:solidFill>
              </a:rPr>
              <a:t>Hydromorphological</a:t>
            </a:r>
            <a:r>
              <a:rPr lang="en-GB" sz="2400" b="1" dirty="0">
                <a:solidFill>
                  <a:schemeClr val="accent1">
                    <a:lumMod val="50000"/>
                  </a:schemeClr>
                </a:solidFill>
              </a:rPr>
              <a:t> assessment (Joint Danube Survey, 2019) </a:t>
            </a:r>
          </a:p>
        </p:txBody>
      </p:sp>
    </p:spTree>
    <p:extLst>
      <p:ext uri="{BB962C8B-B14F-4D97-AF65-F5344CB8AC3E}">
        <p14:creationId xmlns:p14="http://schemas.microsoft.com/office/powerpoint/2010/main" val="2721722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TextBox 6">
            <a:extLst>
              <a:ext uri="{FF2B5EF4-FFF2-40B4-BE49-F238E27FC236}">
                <a16:creationId xmlns:a16="http://schemas.microsoft.com/office/drawing/2014/main" id="{99F8454D-3222-4A10-A7E2-B0724A20BB13}"/>
              </a:ext>
            </a:extLst>
          </p:cNvPr>
          <p:cNvSpPr txBox="1"/>
          <p:nvPr/>
        </p:nvSpPr>
        <p:spPr>
          <a:xfrm>
            <a:off x="425408" y="121767"/>
            <a:ext cx="11252186" cy="584775"/>
          </a:xfrm>
          <a:prstGeom prst="rect">
            <a:avLst/>
          </a:prstGeom>
          <a:noFill/>
        </p:spPr>
        <p:txBody>
          <a:bodyPr wrap="square" rtlCol="0">
            <a:spAutoFit/>
          </a:bodyPr>
          <a:lstStyle/>
          <a:p>
            <a:r>
              <a:rPr lang="ro-RO" sz="3200" b="1" dirty="0" err="1">
                <a:solidFill>
                  <a:schemeClr val="accent1">
                    <a:lumMod val="50000"/>
                  </a:schemeClr>
                </a:solidFill>
              </a:rPr>
              <a:t>Effects</a:t>
            </a:r>
            <a:r>
              <a:rPr lang="ro-RO" sz="3200" b="1" dirty="0">
                <a:solidFill>
                  <a:schemeClr val="accent1">
                    <a:lumMod val="50000"/>
                  </a:schemeClr>
                </a:solidFill>
              </a:rPr>
              <a:t> o</a:t>
            </a:r>
            <a:r>
              <a:rPr lang="en-US" sz="3200" b="1" dirty="0">
                <a:solidFill>
                  <a:schemeClr val="accent1">
                    <a:lumMod val="50000"/>
                  </a:schemeClr>
                </a:solidFill>
              </a:rPr>
              <a:t>f</a:t>
            </a:r>
            <a:r>
              <a:rPr lang="ro-RO" sz="3200" b="1" dirty="0">
                <a:solidFill>
                  <a:schemeClr val="accent1">
                    <a:lumMod val="50000"/>
                  </a:schemeClr>
                </a:solidFill>
              </a:rPr>
              <a:t> climate </a:t>
            </a:r>
            <a:r>
              <a:rPr lang="ro-RO" sz="3200" b="1" dirty="0" err="1">
                <a:solidFill>
                  <a:schemeClr val="accent1">
                    <a:lumMod val="50000"/>
                  </a:schemeClr>
                </a:solidFill>
              </a:rPr>
              <a:t>change</a:t>
            </a:r>
            <a:r>
              <a:rPr lang="en-US" sz="3200" b="1" dirty="0">
                <a:solidFill>
                  <a:schemeClr val="accent1">
                    <a:lumMod val="50000"/>
                  </a:schemeClr>
                </a:solidFill>
              </a:rPr>
              <a:t> – formation and erosion of deltas</a:t>
            </a:r>
          </a:p>
        </p:txBody>
      </p:sp>
      <p:sp>
        <p:nvSpPr>
          <p:cNvPr id="4" name="TextBox 3">
            <a:extLst>
              <a:ext uri="{FF2B5EF4-FFF2-40B4-BE49-F238E27FC236}">
                <a16:creationId xmlns:a16="http://schemas.microsoft.com/office/drawing/2014/main" id="{E7C1FD1C-4724-3651-6AB5-9E180A64CB31}"/>
              </a:ext>
            </a:extLst>
          </p:cNvPr>
          <p:cNvSpPr txBox="1"/>
          <p:nvPr/>
        </p:nvSpPr>
        <p:spPr>
          <a:xfrm>
            <a:off x="514406" y="784073"/>
            <a:ext cx="10231979" cy="3416320"/>
          </a:xfrm>
          <a:prstGeom prst="rect">
            <a:avLst/>
          </a:prstGeom>
          <a:noFill/>
        </p:spPr>
        <p:txBody>
          <a:bodyPr wrap="square" rtlCol="0">
            <a:spAutoFit/>
          </a:bodyPr>
          <a:lstStyle/>
          <a:p>
            <a:pPr marL="342900" indent="-342900" algn="just">
              <a:buFont typeface="Wingdings" panose="05000000000000000000" pitchFamily="2" charset="2"/>
              <a:buChar char="q"/>
            </a:pPr>
            <a:r>
              <a:rPr lang="en-US" sz="2400" b="1" dirty="0">
                <a:solidFill>
                  <a:schemeClr val="accent1">
                    <a:lumMod val="50000"/>
                  </a:schemeClr>
                </a:solidFill>
              </a:rPr>
              <a:t>Factors controlling Deltaic morphology</a:t>
            </a:r>
          </a:p>
          <a:p>
            <a:pPr marL="1257300" lvl="2" indent="-342900" algn="just">
              <a:buFont typeface="Wingdings" panose="05000000000000000000" pitchFamily="2" charset="2"/>
              <a:buChar char="Ø"/>
            </a:pPr>
            <a:r>
              <a:rPr lang="en-US" sz="2400" dirty="0">
                <a:solidFill>
                  <a:schemeClr val="accent1">
                    <a:lumMod val="50000"/>
                  </a:schemeClr>
                </a:solidFill>
              </a:rPr>
              <a:t>The amount of fresh water</a:t>
            </a:r>
          </a:p>
          <a:p>
            <a:pPr marL="1257300" lvl="2" indent="-342900" algn="just">
              <a:buFont typeface="Wingdings" panose="05000000000000000000" pitchFamily="2" charset="2"/>
              <a:buChar char="Ø"/>
            </a:pPr>
            <a:r>
              <a:rPr lang="en-US" sz="2400" dirty="0">
                <a:solidFill>
                  <a:schemeClr val="accent1">
                    <a:lumMod val="50000"/>
                  </a:schemeClr>
                </a:solidFill>
              </a:rPr>
              <a:t>Type and quantity of material transported</a:t>
            </a:r>
          </a:p>
          <a:p>
            <a:pPr marL="1257300" lvl="2" indent="-342900" algn="just">
              <a:buFont typeface="Wingdings" panose="05000000000000000000" pitchFamily="2" charset="2"/>
              <a:buChar char="Ø"/>
            </a:pPr>
            <a:r>
              <a:rPr lang="en-US" sz="2400" dirty="0">
                <a:solidFill>
                  <a:schemeClr val="accent1">
                    <a:lumMod val="50000"/>
                  </a:schemeClr>
                </a:solidFill>
              </a:rPr>
              <a:t>Physical properties and dynamic movements of water in the drainage basin</a:t>
            </a:r>
          </a:p>
          <a:p>
            <a:pPr marL="1257300" lvl="2" indent="-342900" algn="just">
              <a:buFont typeface="Wingdings" panose="05000000000000000000" pitchFamily="2" charset="2"/>
              <a:buChar char="Ø"/>
            </a:pPr>
            <a:r>
              <a:rPr lang="en-US" sz="2400" dirty="0">
                <a:solidFill>
                  <a:schemeClr val="accent1">
                    <a:lumMod val="50000"/>
                  </a:schemeClr>
                </a:solidFill>
              </a:rPr>
              <a:t>Climatic conditions</a:t>
            </a:r>
          </a:p>
          <a:p>
            <a:pPr marL="1257300" lvl="2" indent="-342900" algn="just">
              <a:buFont typeface="Wingdings" panose="05000000000000000000" pitchFamily="2" charset="2"/>
              <a:buChar char="Ø"/>
            </a:pPr>
            <a:r>
              <a:rPr lang="en-US" sz="2400" dirty="0">
                <a:solidFill>
                  <a:schemeClr val="accent1">
                    <a:lumMod val="50000"/>
                  </a:schemeClr>
                </a:solidFill>
              </a:rPr>
              <a:t>Fluctuations of sea level </a:t>
            </a:r>
          </a:p>
          <a:p>
            <a:pPr marL="1257300" lvl="2" indent="-342900" algn="just">
              <a:buFont typeface="Wingdings" panose="05000000000000000000" pitchFamily="2" charset="2"/>
              <a:buChar char="Ø"/>
            </a:pPr>
            <a:r>
              <a:rPr lang="en-US" sz="2400" dirty="0">
                <a:solidFill>
                  <a:schemeClr val="accent1">
                    <a:lumMod val="50000"/>
                  </a:schemeClr>
                </a:solidFill>
              </a:rPr>
              <a:t>The suspended sediment load of Danube River decreased from ~ 40 million t/year to ~ 7.3 million t/year</a:t>
            </a:r>
          </a:p>
        </p:txBody>
      </p:sp>
      <p:pic>
        <p:nvPicPr>
          <p:cNvPr id="5" name="Content Placeholder 4">
            <a:extLst>
              <a:ext uri="{FF2B5EF4-FFF2-40B4-BE49-F238E27FC236}">
                <a16:creationId xmlns:a16="http://schemas.microsoft.com/office/drawing/2014/main" id="{8ADC999C-5EF0-F474-CCFE-6F036834A989}"/>
              </a:ext>
            </a:extLst>
          </p:cNvPr>
          <p:cNvPicPr>
            <a:picLocks noChangeAspect="1"/>
          </p:cNvPicPr>
          <p:nvPr/>
        </p:nvPicPr>
        <p:blipFill>
          <a:blip r:embed="rId2"/>
          <a:stretch>
            <a:fillRect/>
          </a:stretch>
        </p:blipFill>
        <p:spPr>
          <a:xfrm>
            <a:off x="1069774" y="4342360"/>
            <a:ext cx="4009172" cy="2190757"/>
          </a:xfrm>
          <a:prstGeom prst="rect">
            <a:avLst/>
          </a:prstGeom>
        </p:spPr>
      </p:pic>
      <p:pic>
        <p:nvPicPr>
          <p:cNvPr id="6" name="Picture 5">
            <a:extLst>
              <a:ext uri="{FF2B5EF4-FFF2-40B4-BE49-F238E27FC236}">
                <a16:creationId xmlns:a16="http://schemas.microsoft.com/office/drawing/2014/main" id="{D50AC9E4-3429-B06D-917C-57EB9202ED06}"/>
              </a:ext>
            </a:extLst>
          </p:cNvPr>
          <p:cNvPicPr>
            <a:picLocks noChangeAspect="1"/>
          </p:cNvPicPr>
          <p:nvPr/>
        </p:nvPicPr>
        <p:blipFill>
          <a:blip r:embed="rId3"/>
          <a:stretch>
            <a:fillRect/>
          </a:stretch>
        </p:blipFill>
        <p:spPr>
          <a:xfrm>
            <a:off x="6738003" y="4457521"/>
            <a:ext cx="3893446" cy="2152074"/>
          </a:xfrm>
          <a:prstGeom prst="rect">
            <a:avLst/>
          </a:prstGeom>
        </p:spPr>
      </p:pic>
      <p:pic>
        <p:nvPicPr>
          <p:cNvPr id="9" name="Picture 8">
            <a:extLst>
              <a:ext uri="{FF2B5EF4-FFF2-40B4-BE49-F238E27FC236}">
                <a16:creationId xmlns:a16="http://schemas.microsoft.com/office/drawing/2014/main" id="{687677CF-545D-80E6-6EEA-44C0A53A7AFE}"/>
              </a:ext>
            </a:extLst>
          </p:cNvPr>
          <p:cNvPicPr>
            <a:picLocks noChangeAspect="1"/>
          </p:cNvPicPr>
          <p:nvPr/>
        </p:nvPicPr>
        <p:blipFill>
          <a:blip r:embed="rId4"/>
          <a:stretch>
            <a:fillRect/>
          </a:stretch>
        </p:blipFill>
        <p:spPr>
          <a:xfrm>
            <a:off x="6677174" y="4342360"/>
            <a:ext cx="4085055" cy="2273657"/>
          </a:xfrm>
          <a:prstGeom prst="rect">
            <a:avLst/>
          </a:prstGeom>
        </p:spPr>
      </p:pic>
      <p:sp>
        <p:nvSpPr>
          <p:cNvPr id="11" name="Arrow: Right 10">
            <a:extLst>
              <a:ext uri="{FF2B5EF4-FFF2-40B4-BE49-F238E27FC236}">
                <a16:creationId xmlns:a16="http://schemas.microsoft.com/office/drawing/2014/main" id="{04AD0079-C996-9253-91AE-9A927867FA35}"/>
              </a:ext>
            </a:extLst>
          </p:cNvPr>
          <p:cNvSpPr/>
          <p:nvPr/>
        </p:nvSpPr>
        <p:spPr>
          <a:xfrm>
            <a:off x="5288096" y="5409282"/>
            <a:ext cx="1257420" cy="3525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326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TextBox 6">
            <a:extLst>
              <a:ext uri="{FF2B5EF4-FFF2-40B4-BE49-F238E27FC236}">
                <a16:creationId xmlns:a16="http://schemas.microsoft.com/office/drawing/2014/main" id="{99F8454D-3222-4A10-A7E2-B0724A20BB13}"/>
              </a:ext>
            </a:extLst>
          </p:cNvPr>
          <p:cNvSpPr txBox="1"/>
          <p:nvPr/>
        </p:nvSpPr>
        <p:spPr>
          <a:xfrm>
            <a:off x="425408" y="121767"/>
            <a:ext cx="4994891" cy="584775"/>
          </a:xfrm>
          <a:prstGeom prst="rect">
            <a:avLst/>
          </a:prstGeom>
          <a:noFill/>
        </p:spPr>
        <p:txBody>
          <a:bodyPr wrap="square" rtlCol="0">
            <a:spAutoFit/>
          </a:bodyPr>
          <a:lstStyle/>
          <a:p>
            <a:r>
              <a:rPr lang="ro-RO" sz="3200" b="1" dirty="0" err="1">
                <a:solidFill>
                  <a:schemeClr val="accent1">
                    <a:lumMod val="50000"/>
                  </a:schemeClr>
                </a:solidFill>
              </a:rPr>
              <a:t>Effects</a:t>
            </a:r>
            <a:r>
              <a:rPr lang="ro-RO" sz="3200" b="1" dirty="0">
                <a:solidFill>
                  <a:schemeClr val="accent1">
                    <a:lumMod val="50000"/>
                  </a:schemeClr>
                </a:solidFill>
              </a:rPr>
              <a:t> o</a:t>
            </a:r>
            <a:r>
              <a:rPr lang="en-US" sz="3200" b="1" dirty="0">
                <a:solidFill>
                  <a:schemeClr val="accent1">
                    <a:lumMod val="50000"/>
                  </a:schemeClr>
                </a:solidFill>
              </a:rPr>
              <a:t>f</a:t>
            </a:r>
            <a:r>
              <a:rPr lang="ro-RO" sz="3200" b="1" dirty="0">
                <a:solidFill>
                  <a:schemeClr val="accent1">
                    <a:lumMod val="50000"/>
                  </a:schemeClr>
                </a:solidFill>
              </a:rPr>
              <a:t> climate </a:t>
            </a:r>
            <a:r>
              <a:rPr lang="ro-RO" sz="3200" b="1" dirty="0" err="1">
                <a:solidFill>
                  <a:schemeClr val="accent1">
                    <a:lumMod val="50000"/>
                  </a:schemeClr>
                </a:solidFill>
              </a:rPr>
              <a:t>change</a:t>
            </a:r>
            <a:r>
              <a:rPr lang="en-US" sz="3200" b="1" dirty="0">
                <a:solidFill>
                  <a:schemeClr val="accent1">
                    <a:lumMod val="50000"/>
                  </a:schemeClr>
                </a:solidFill>
              </a:rPr>
              <a:t> </a:t>
            </a:r>
          </a:p>
        </p:txBody>
      </p:sp>
      <p:sp>
        <p:nvSpPr>
          <p:cNvPr id="4" name="TextBox 3">
            <a:extLst>
              <a:ext uri="{FF2B5EF4-FFF2-40B4-BE49-F238E27FC236}">
                <a16:creationId xmlns:a16="http://schemas.microsoft.com/office/drawing/2014/main" id="{68905AD0-677F-D6A6-31D2-4B3624CF1B0F}"/>
              </a:ext>
            </a:extLst>
          </p:cNvPr>
          <p:cNvSpPr txBox="1"/>
          <p:nvPr/>
        </p:nvSpPr>
        <p:spPr>
          <a:xfrm>
            <a:off x="202601" y="860341"/>
            <a:ext cx="5731881" cy="4893647"/>
          </a:xfrm>
          <a:prstGeom prst="rect">
            <a:avLst/>
          </a:prstGeom>
          <a:noFill/>
        </p:spPr>
        <p:txBody>
          <a:bodyPr wrap="square" rtlCol="0">
            <a:spAutoFit/>
          </a:bodyPr>
          <a:lstStyle/>
          <a:p>
            <a:pPr marL="342900" indent="-342900" algn="just">
              <a:buFont typeface="Wingdings" panose="05000000000000000000" pitchFamily="2" charset="2"/>
              <a:buChar char="q"/>
            </a:pPr>
            <a:r>
              <a:rPr lang="ro-RO" sz="2400" b="1" dirty="0">
                <a:solidFill>
                  <a:schemeClr val="accent1">
                    <a:lumMod val="50000"/>
                  </a:schemeClr>
                </a:solidFill>
              </a:rPr>
              <a:t> </a:t>
            </a:r>
            <a:r>
              <a:rPr lang="en-US" sz="2400" b="1" dirty="0">
                <a:solidFill>
                  <a:schemeClr val="accent1">
                    <a:lumMod val="50000"/>
                  </a:schemeClr>
                </a:solidFill>
              </a:rPr>
              <a:t>Effects</a:t>
            </a:r>
            <a:r>
              <a:rPr lang="ro-RO" sz="2400" b="1" dirty="0">
                <a:solidFill>
                  <a:schemeClr val="accent1">
                    <a:lumMod val="50000"/>
                  </a:schemeClr>
                </a:solidFill>
              </a:rPr>
              <a:t> o</a:t>
            </a:r>
            <a:r>
              <a:rPr lang="en-US" sz="2400" b="1" dirty="0">
                <a:solidFill>
                  <a:schemeClr val="accent1">
                    <a:lumMod val="50000"/>
                  </a:schemeClr>
                </a:solidFill>
              </a:rPr>
              <a:t>f</a:t>
            </a:r>
            <a:r>
              <a:rPr lang="ro-RO" sz="2400" b="1" dirty="0">
                <a:solidFill>
                  <a:schemeClr val="accent1">
                    <a:lumMod val="50000"/>
                  </a:schemeClr>
                </a:solidFill>
              </a:rPr>
              <a:t> climate </a:t>
            </a:r>
            <a:r>
              <a:rPr lang="ro-RO" sz="2400" b="1" dirty="0" err="1">
                <a:solidFill>
                  <a:schemeClr val="accent1">
                    <a:lumMod val="50000"/>
                  </a:schemeClr>
                </a:solidFill>
              </a:rPr>
              <a:t>change</a:t>
            </a:r>
            <a:r>
              <a:rPr lang="en-US" sz="2400" b="1" dirty="0">
                <a:solidFill>
                  <a:schemeClr val="accent1">
                    <a:lumMod val="50000"/>
                  </a:schemeClr>
                </a:solidFill>
              </a:rPr>
              <a:t>:</a:t>
            </a:r>
            <a:endParaRPr lang="en-US" sz="2400" dirty="0">
              <a:solidFill>
                <a:schemeClr val="accent1">
                  <a:lumMod val="50000"/>
                </a:schemeClr>
              </a:solidFill>
            </a:endParaRPr>
          </a:p>
          <a:p>
            <a:pPr marL="914400" lvl="1" indent="-457200" algn="just">
              <a:buFont typeface="Wingdings" panose="05000000000000000000" pitchFamily="2" charset="2"/>
              <a:buChar char="Ø"/>
            </a:pPr>
            <a:r>
              <a:rPr lang="en-US" sz="2400" dirty="0">
                <a:solidFill>
                  <a:schemeClr val="accent1">
                    <a:lumMod val="50000"/>
                  </a:schemeClr>
                </a:solidFill>
              </a:rPr>
              <a:t>changes in climatic conditions and effects on the hydrological cycle and water temperature are observed</a:t>
            </a:r>
          </a:p>
          <a:p>
            <a:pPr marL="914400" lvl="1" indent="-457200" algn="just">
              <a:buFont typeface="Wingdings" panose="05000000000000000000" pitchFamily="2" charset="2"/>
              <a:buChar char="Ø"/>
            </a:pPr>
            <a:r>
              <a:rPr lang="ro-RO" sz="2400" dirty="0" err="1">
                <a:solidFill>
                  <a:schemeClr val="accent1">
                    <a:lumMod val="50000"/>
                  </a:schemeClr>
                </a:solidFill>
              </a:rPr>
              <a:t>drought</a:t>
            </a:r>
            <a:endParaRPr lang="en-US" sz="2400" dirty="0">
              <a:solidFill>
                <a:schemeClr val="accent1">
                  <a:lumMod val="50000"/>
                </a:schemeClr>
              </a:solidFill>
            </a:endParaRPr>
          </a:p>
          <a:p>
            <a:pPr marL="914400" lvl="1" indent="-457200" algn="just">
              <a:buFont typeface="Wingdings" panose="05000000000000000000" pitchFamily="2" charset="2"/>
              <a:buChar char="Ø"/>
            </a:pPr>
            <a:r>
              <a:rPr lang="ro-RO" sz="2400" dirty="0" err="1">
                <a:solidFill>
                  <a:schemeClr val="accent1">
                    <a:lumMod val="50000"/>
                  </a:schemeClr>
                </a:solidFill>
              </a:rPr>
              <a:t>water</a:t>
            </a:r>
            <a:r>
              <a:rPr lang="ro-RO" sz="2400" dirty="0">
                <a:solidFill>
                  <a:schemeClr val="accent1">
                    <a:lumMod val="50000"/>
                  </a:schemeClr>
                </a:solidFill>
              </a:rPr>
              <a:t> </a:t>
            </a:r>
            <a:r>
              <a:rPr lang="ro-RO" sz="2400" dirty="0" err="1">
                <a:solidFill>
                  <a:schemeClr val="accent1">
                    <a:lumMod val="50000"/>
                  </a:schemeClr>
                </a:solidFill>
              </a:rPr>
              <a:t>scarcity</a:t>
            </a:r>
            <a:endParaRPr lang="en-US" sz="2400" dirty="0">
              <a:solidFill>
                <a:schemeClr val="accent1">
                  <a:lumMod val="50000"/>
                </a:schemeClr>
              </a:solidFill>
            </a:endParaRPr>
          </a:p>
          <a:p>
            <a:pPr marL="914400" lvl="1" indent="-457200" algn="just">
              <a:buFont typeface="Wingdings" panose="05000000000000000000" pitchFamily="2" charset="2"/>
              <a:buChar char="Ø"/>
            </a:pPr>
            <a:r>
              <a:rPr lang="ro-RO" sz="2400" dirty="0">
                <a:solidFill>
                  <a:schemeClr val="accent1">
                    <a:lumMod val="50000"/>
                  </a:schemeClr>
                </a:solidFill>
              </a:rPr>
              <a:t>extreme </a:t>
            </a:r>
            <a:r>
              <a:rPr lang="ro-RO" sz="2400" dirty="0" err="1">
                <a:solidFill>
                  <a:schemeClr val="accent1">
                    <a:lumMod val="50000"/>
                  </a:schemeClr>
                </a:solidFill>
              </a:rPr>
              <a:t>hydrological</a:t>
            </a:r>
            <a:r>
              <a:rPr lang="ro-RO" sz="2400" dirty="0">
                <a:solidFill>
                  <a:schemeClr val="accent1">
                    <a:lumMod val="50000"/>
                  </a:schemeClr>
                </a:solidFill>
              </a:rPr>
              <a:t> </a:t>
            </a:r>
            <a:r>
              <a:rPr lang="ro-RO" sz="2400" dirty="0" err="1">
                <a:solidFill>
                  <a:schemeClr val="accent1">
                    <a:lumMod val="50000"/>
                  </a:schemeClr>
                </a:solidFill>
              </a:rPr>
              <a:t>phenomena</a:t>
            </a:r>
            <a:endParaRPr lang="en-US" sz="2400" dirty="0">
              <a:solidFill>
                <a:schemeClr val="accent1">
                  <a:lumMod val="50000"/>
                </a:schemeClr>
              </a:solidFill>
            </a:endParaRPr>
          </a:p>
          <a:p>
            <a:pPr marL="1371600" lvl="2" indent="-457200" algn="just">
              <a:buFont typeface="Wingdings" panose="05000000000000000000" pitchFamily="2" charset="2"/>
              <a:buChar char="Ø"/>
            </a:pPr>
            <a:endParaRPr lang="en-US" sz="2400" dirty="0">
              <a:solidFill>
                <a:schemeClr val="accent1">
                  <a:lumMod val="50000"/>
                </a:schemeClr>
              </a:solidFill>
            </a:endParaRPr>
          </a:p>
          <a:p>
            <a:pPr marL="342900" indent="-342900" algn="just">
              <a:buFont typeface="Wingdings" panose="05000000000000000000" pitchFamily="2" charset="2"/>
              <a:buChar char="q"/>
            </a:pPr>
            <a:r>
              <a:rPr lang="en-US" sz="2400" dirty="0">
                <a:solidFill>
                  <a:schemeClr val="accent1">
                    <a:lumMod val="50000"/>
                  </a:schemeClr>
                </a:solidFill>
              </a:rPr>
              <a:t>Modeling of climate change scenarios predicted:</a:t>
            </a:r>
          </a:p>
          <a:p>
            <a:pPr marL="800100" lvl="1" indent="-342900" algn="just">
              <a:buFont typeface="Wingdings" panose="05000000000000000000" pitchFamily="2" charset="2"/>
              <a:buChar char="Ø"/>
            </a:pPr>
            <a:r>
              <a:rPr lang="en-US" sz="2400" dirty="0">
                <a:solidFill>
                  <a:schemeClr val="accent1">
                    <a:lumMod val="50000"/>
                  </a:schemeClr>
                </a:solidFill>
              </a:rPr>
              <a:t>increase in air temperature – highest in the southeastern Danube region</a:t>
            </a:r>
          </a:p>
          <a:p>
            <a:pPr marL="800100" lvl="1" indent="-342900" algn="just">
              <a:buFont typeface="Wingdings" panose="05000000000000000000" pitchFamily="2" charset="2"/>
              <a:buChar char="Ø"/>
            </a:pPr>
            <a:r>
              <a:rPr lang="en-US" sz="2400" dirty="0">
                <a:solidFill>
                  <a:schemeClr val="accent1">
                    <a:lumMod val="50000"/>
                  </a:schemeClr>
                </a:solidFill>
              </a:rPr>
              <a:t>sea level raise</a:t>
            </a:r>
          </a:p>
        </p:txBody>
      </p:sp>
      <p:graphicFrame>
        <p:nvGraphicFramePr>
          <p:cNvPr id="20" name="Table 19">
            <a:extLst>
              <a:ext uri="{FF2B5EF4-FFF2-40B4-BE49-F238E27FC236}">
                <a16:creationId xmlns:a16="http://schemas.microsoft.com/office/drawing/2014/main" id="{8C2C0479-3063-3884-64A7-61664B879F66}"/>
              </a:ext>
            </a:extLst>
          </p:cNvPr>
          <p:cNvGraphicFramePr>
            <a:graphicFrameLocks noGrp="1"/>
          </p:cNvGraphicFramePr>
          <p:nvPr>
            <p:extLst>
              <p:ext uri="{D42A27DB-BD31-4B8C-83A1-F6EECF244321}">
                <p14:modId xmlns:p14="http://schemas.microsoft.com/office/powerpoint/2010/main" val="2736323522"/>
              </p:ext>
            </p:extLst>
          </p:nvPr>
        </p:nvGraphicFramePr>
        <p:xfrm>
          <a:off x="6043452" y="1982759"/>
          <a:ext cx="5945947" cy="3349408"/>
        </p:xfrm>
        <a:graphic>
          <a:graphicData uri="http://schemas.openxmlformats.org/drawingml/2006/table">
            <a:tbl>
              <a:tblPr firstRow="1" bandRow="1">
                <a:tableStyleId>{5C22544A-7EE6-4342-B048-85BDC9FD1C3A}</a:tableStyleId>
              </a:tblPr>
              <a:tblGrid>
                <a:gridCol w="1430037">
                  <a:extLst>
                    <a:ext uri="{9D8B030D-6E8A-4147-A177-3AD203B41FA5}">
                      <a16:colId xmlns:a16="http://schemas.microsoft.com/office/drawing/2014/main" val="20000"/>
                    </a:ext>
                  </a:extLst>
                </a:gridCol>
                <a:gridCol w="1845633">
                  <a:extLst>
                    <a:ext uri="{9D8B030D-6E8A-4147-A177-3AD203B41FA5}">
                      <a16:colId xmlns:a16="http://schemas.microsoft.com/office/drawing/2014/main" val="20002"/>
                    </a:ext>
                  </a:extLst>
                </a:gridCol>
                <a:gridCol w="2670277">
                  <a:extLst>
                    <a:ext uri="{9D8B030D-6E8A-4147-A177-3AD203B41FA5}">
                      <a16:colId xmlns:a16="http://schemas.microsoft.com/office/drawing/2014/main" val="20003"/>
                    </a:ext>
                  </a:extLst>
                </a:gridCol>
              </a:tblGrid>
              <a:tr h="1101692">
                <a:tc>
                  <a:txBody>
                    <a:bodyPr/>
                    <a:lstStyle/>
                    <a:p>
                      <a:pPr algn="ctr"/>
                      <a:r>
                        <a:rPr lang="en-US" sz="2800" dirty="0">
                          <a:latin typeface="+mn-lt"/>
                          <a:cs typeface="Arial" pitchFamily="34" charset="0"/>
                        </a:rPr>
                        <a:t>Data</a:t>
                      </a:r>
                    </a:p>
                  </a:txBody>
                  <a:tcPr marL="91439" marR="91439" marT="45725" marB="45725"/>
                </a:tc>
                <a:tc>
                  <a:txBody>
                    <a:bodyPr/>
                    <a:lstStyle/>
                    <a:p>
                      <a:pPr algn="ctr"/>
                      <a:r>
                        <a:rPr lang="en-US" sz="2800" dirty="0">
                          <a:latin typeface="+mn-lt"/>
                          <a:cs typeface="Arial" pitchFamily="34" charset="0"/>
                        </a:rPr>
                        <a:t>∆ T</a:t>
                      </a:r>
                    </a:p>
                    <a:p>
                      <a:pPr algn="ctr"/>
                      <a:r>
                        <a:rPr lang="en-US" sz="2800" dirty="0">
                          <a:latin typeface="+mn-lt"/>
                          <a:cs typeface="Arial" pitchFamily="34" charset="0"/>
                        </a:rPr>
                        <a:t>(</a:t>
                      </a:r>
                      <a:r>
                        <a:rPr lang="en-US" sz="2800" baseline="30000" dirty="0">
                          <a:latin typeface="+mn-lt"/>
                          <a:cs typeface="Arial" pitchFamily="34" charset="0"/>
                        </a:rPr>
                        <a:t>0</a:t>
                      </a:r>
                      <a:r>
                        <a:rPr lang="en-US" sz="2800" dirty="0">
                          <a:latin typeface="+mn-lt"/>
                          <a:cs typeface="Arial" pitchFamily="34" charset="0"/>
                        </a:rPr>
                        <a:t>C)</a:t>
                      </a:r>
                    </a:p>
                  </a:txBody>
                  <a:tcPr marL="91439" marR="91439" marT="45725" marB="45725"/>
                </a:tc>
                <a:tc>
                  <a:txBody>
                    <a:bodyPr/>
                    <a:lstStyle/>
                    <a:p>
                      <a:pPr algn="ctr"/>
                      <a:r>
                        <a:rPr lang="en-US" sz="2800" dirty="0">
                          <a:latin typeface="+mn-lt"/>
                          <a:cs typeface="Arial" pitchFamily="34" charset="0"/>
                        </a:rPr>
                        <a:t>Sea level </a:t>
                      </a:r>
                      <a:r>
                        <a:rPr lang="en-US" sz="2800" baseline="0" dirty="0">
                          <a:latin typeface="+mn-lt"/>
                          <a:cs typeface="Arial" pitchFamily="34" charset="0"/>
                        </a:rPr>
                        <a:t>(cm)</a:t>
                      </a:r>
                      <a:endParaRPr lang="en-US" sz="2800" dirty="0">
                        <a:latin typeface="+mn-lt"/>
                        <a:cs typeface="Arial" pitchFamily="34" charset="0"/>
                      </a:endParaRPr>
                    </a:p>
                  </a:txBody>
                  <a:tcPr marL="91439" marR="91439" marT="45725" marB="45725"/>
                </a:tc>
                <a:extLst>
                  <a:ext uri="{0D108BD9-81ED-4DB2-BD59-A6C34878D82A}">
                    <a16:rowId xmlns:a16="http://schemas.microsoft.com/office/drawing/2014/main" val="10000"/>
                  </a:ext>
                </a:extLst>
              </a:tr>
              <a:tr h="561929">
                <a:tc>
                  <a:txBody>
                    <a:bodyPr/>
                    <a:lstStyle/>
                    <a:p>
                      <a:pPr algn="ctr"/>
                      <a:r>
                        <a:rPr lang="en-US" sz="2800" dirty="0">
                          <a:latin typeface="+mn-lt"/>
                          <a:cs typeface="Arial" pitchFamily="34" charset="0"/>
                        </a:rPr>
                        <a:t>2000</a:t>
                      </a:r>
                    </a:p>
                  </a:txBody>
                  <a:tcPr marL="91439" marR="91439" marT="45725" marB="45725"/>
                </a:tc>
                <a:tc>
                  <a:txBody>
                    <a:bodyPr/>
                    <a:lstStyle/>
                    <a:p>
                      <a:pPr algn="ctr"/>
                      <a:r>
                        <a:rPr lang="en-US" sz="2800" dirty="0">
                          <a:latin typeface="+mn-lt"/>
                          <a:cs typeface="Arial" pitchFamily="34" charset="0"/>
                        </a:rPr>
                        <a:t>0</a:t>
                      </a:r>
                    </a:p>
                  </a:txBody>
                  <a:tcPr marL="91439" marR="91439" marT="45725" marB="45725"/>
                </a:tc>
                <a:tc>
                  <a:txBody>
                    <a:bodyPr/>
                    <a:lstStyle/>
                    <a:p>
                      <a:pPr algn="ctr"/>
                      <a:r>
                        <a:rPr lang="en-US" sz="2800" dirty="0">
                          <a:latin typeface="+mn-lt"/>
                          <a:cs typeface="Arial" pitchFamily="34" charset="0"/>
                        </a:rPr>
                        <a:t>0</a:t>
                      </a:r>
                    </a:p>
                  </a:txBody>
                  <a:tcPr marL="91439" marR="91439" marT="45725" marB="45725"/>
                </a:tc>
                <a:extLst>
                  <a:ext uri="{0D108BD9-81ED-4DB2-BD59-A6C34878D82A}">
                    <a16:rowId xmlns:a16="http://schemas.microsoft.com/office/drawing/2014/main" val="10001"/>
                  </a:ext>
                </a:extLst>
              </a:tr>
              <a:tr h="561929">
                <a:tc>
                  <a:txBody>
                    <a:bodyPr/>
                    <a:lstStyle/>
                    <a:p>
                      <a:pPr algn="ctr"/>
                      <a:r>
                        <a:rPr lang="en-US" sz="2800" dirty="0">
                          <a:latin typeface="+mn-lt"/>
                          <a:cs typeface="Arial" pitchFamily="34" charset="0"/>
                        </a:rPr>
                        <a:t>2010</a:t>
                      </a:r>
                    </a:p>
                  </a:txBody>
                  <a:tcPr marL="91439" marR="91439" marT="45725" marB="45725"/>
                </a:tc>
                <a:tc>
                  <a:txBody>
                    <a:bodyPr/>
                    <a:lstStyle/>
                    <a:p>
                      <a:pPr algn="ctr"/>
                      <a:r>
                        <a:rPr lang="en-US" sz="2800" dirty="0">
                          <a:latin typeface="+mn-lt"/>
                          <a:cs typeface="Arial" pitchFamily="34" charset="0"/>
                        </a:rPr>
                        <a:t>0.2</a:t>
                      </a:r>
                    </a:p>
                  </a:txBody>
                  <a:tcPr marL="91439" marR="91439" marT="45725" marB="45725"/>
                </a:tc>
                <a:tc>
                  <a:txBody>
                    <a:bodyPr/>
                    <a:lstStyle/>
                    <a:p>
                      <a:pPr algn="ctr"/>
                      <a:r>
                        <a:rPr lang="en-US" sz="2800" dirty="0">
                          <a:latin typeface="+mn-lt"/>
                          <a:cs typeface="Arial" pitchFamily="34" charset="0"/>
                        </a:rPr>
                        <a:t>2</a:t>
                      </a:r>
                    </a:p>
                  </a:txBody>
                  <a:tcPr marL="91439" marR="91439" marT="45725" marB="45725"/>
                </a:tc>
                <a:extLst>
                  <a:ext uri="{0D108BD9-81ED-4DB2-BD59-A6C34878D82A}">
                    <a16:rowId xmlns:a16="http://schemas.microsoft.com/office/drawing/2014/main" val="10002"/>
                  </a:ext>
                </a:extLst>
              </a:tr>
              <a:tr h="561929">
                <a:tc>
                  <a:txBody>
                    <a:bodyPr/>
                    <a:lstStyle/>
                    <a:p>
                      <a:pPr algn="ctr"/>
                      <a:r>
                        <a:rPr lang="en-US" sz="2800" dirty="0">
                          <a:latin typeface="+mn-lt"/>
                          <a:cs typeface="Arial" pitchFamily="34" charset="0"/>
                        </a:rPr>
                        <a:t>2050</a:t>
                      </a:r>
                    </a:p>
                  </a:txBody>
                  <a:tcPr marL="91439" marR="91439" marT="45725" marB="45725"/>
                </a:tc>
                <a:tc>
                  <a:txBody>
                    <a:bodyPr/>
                    <a:lstStyle/>
                    <a:p>
                      <a:pPr algn="ctr"/>
                      <a:r>
                        <a:rPr lang="en-US" sz="2800" dirty="0">
                          <a:latin typeface="+mn-lt"/>
                          <a:cs typeface="Arial" pitchFamily="34" charset="0"/>
                        </a:rPr>
                        <a:t>0.8-2.6</a:t>
                      </a:r>
                    </a:p>
                  </a:txBody>
                  <a:tcPr marL="91439" marR="91439" marT="45725" marB="45725"/>
                </a:tc>
                <a:tc>
                  <a:txBody>
                    <a:bodyPr/>
                    <a:lstStyle/>
                    <a:p>
                      <a:pPr algn="ctr"/>
                      <a:r>
                        <a:rPr lang="en-US" sz="2800" dirty="0">
                          <a:latin typeface="+mn-lt"/>
                          <a:cs typeface="Arial" pitchFamily="34" charset="0"/>
                        </a:rPr>
                        <a:t>5-32</a:t>
                      </a:r>
                    </a:p>
                  </a:txBody>
                  <a:tcPr marL="91439" marR="91439" marT="45725" marB="45725"/>
                </a:tc>
                <a:extLst>
                  <a:ext uri="{0D108BD9-81ED-4DB2-BD59-A6C34878D82A}">
                    <a16:rowId xmlns:a16="http://schemas.microsoft.com/office/drawing/2014/main" val="10003"/>
                  </a:ext>
                </a:extLst>
              </a:tr>
              <a:tr h="561929">
                <a:tc>
                  <a:txBody>
                    <a:bodyPr/>
                    <a:lstStyle/>
                    <a:p>
                      <a:pPr algn="ctr"/>
                      <a:r>
                        <a:rPr lang="en-US" sz="2800" dirty="0">
                          <a:latin typeface="+mn-lt"/>
                          <a:cs typeface="Arial" pitchFamily="34" charset="0"/>
                        </a:rPr>
                        <a:t>2100</a:t>
                      </a:r>
                    </a:p>
                  </a:txBody>
                  <a:tcPr marL="91439" marR="91439" marT="45725" marB="45725"/>
                </a:tc>
                <a:tc>
                  <a:txBody>
                    <a:bodyPr/>
                    <a:lstStyle/>
                    <a:p>
                      <a:pPr algn="ctr"/>
                      <a:r>
                        <a:rPr lang="en-US" sz="2800" dirty="0">
                          <a:latin typeface="+mn-lt"/>
                          <a:cs typeface="Arial" pitchFamily="34" charset="0"/>
                        </a:rPr>
                        <a:t>1.4-5.8</a:t>
                      </a:r>
                    </a:p>
                  </a:txBody>
                  <a:tcPr marL="91439" marR="91439" marT="45725" marB="45725"/>
                </a:tc>
                <a:tc>
                  <a:txBody>
                    <a:bodyPr/>
                    <a:lstStyle/>
                    <a:p>
                      <a:pPr algn="ctr"/>
                      <a:r>
                        <a:rPr lang="en-US" sz="2800" dirty="0">
                          <a:latin typeface="+mn-lt"/>
                          <a:cs typeface="Arial" pitchFamily="34" charset="0"/>
                        </a:rPr>
                        <a:t>9-88</a:t>
                      </a:r>
                    </a:p>
                  </a:txBody>
                  <a:tcPr marL="91439" marR="91439" marT="45725" marB="4572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06744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0" name="TextBox 19">
            <a:extLst>
              <a:ext uri="{FF2B5EF4-FFF2-40B4-BE49-F238E27FC236}">
                <a16:creationId xmlns:a16="http://schemas.microsoft.com/office/drawing/2014/main" id="{C23D1516-3B96-4139-83B8-161F2D263515}"/>
              </a:ext>
            </a:extLst>
          </p:cNvPr>
          <p:cNvSpPr txBox="1"/>
          <p:nvPr/>
        </p:nvSpPr>
        <p:spPr>
          <a:xfrm>
            <a:off x="146808" y="161330"/>
            <a:ext cx="4816096" cy="6894195"/>
          </a:xfrm>
          <a:prstGeom prst="rect">
            <a:avLst/>
          </a:prstGeom>
          <a:noFill/>
        </p:spPr>
        <p:txBody>
          <a:bodyPr wrap="square" rtlCol="0">
            <a:spAutoFit/>
          </a:bodyPr>
          <a:lstStyle/>
          <a:p>
            <a:r>
              <a:rPr lang="en-GB" sz="2400" b="1" dirty="0">
                <a:solidFill>
                  <a:schemeClr val="accent1">
                    <a:lumMod val="50000"/>
                  </a:schemeClr>
                </a:solidFill>
              </a:rPr>
              <a:t>Challenges </a:t>
            </a:r>
          </a:p>
          <a:p>
            <a:endParaRPr lang="en-GB" sz="2400" b="1" dirty="0">
              <a:solidFill>
                <a:schemeClr val="accent1">
                  <a:lumMod val="50000"/>
                </a:schemeClr>
              </a:solidFill>
            </a:endParaRPr>
          </a:p>
          <a:p>
            <a:r>
              <a:rPr lang="en-GB" b="1" dirty="0">
                <a:solidFill>
                  <a:schemeClr val="accent1">
                    <a:lumMod val="50000"/>
                  </a:schemeClr>
                </a:solidFill>
              </a:rPr>
              <a:t>Navigation development – river channelization, embankments, pollution  </a:t>
            </a:r>
          </a:p>
          <a:p>
            <a:endParaRPr lang="en-GB" b="1" dirty="0">
              <a:solidFill>
                <a:schemeClr val="accent1">
                  <a:lumMod val="50000"/>
                </a:schemeClr>
              </a:solidFill>
            </a:endParaRPr>
          </a:p>
          <a:p>
            <a:r>
              <a:rPr lang="en-GB" b="1" dirty="0">
                <a:solidFill>
                  <a:schemeClr val="accent1">
                    <a:lumMod val="50000"/>
                  </a:schemeClr>
                </a:solidFill>
              </a:rPr>
              <a:t>Hydropower plants - dams, flow alteration, hydropeaking, disruption of river continuum, altered sediment transport </a:t>
            </a:r>
          </a:p>
          <a:p>
            <a:endParaRPr lang="en-GB" b="1" dirty="0">
              <a:solidFill>
                <a:schemeClr val="accent1">
                  <a:lumMod val="50000"/>
                </a:schemeClr>
              </a:solidFill>
            </a:endParaRPr>
          </a:p>
          <a:p>
            <a:r>
              <a:rPr lang="en-GB" b="1" dirty="0">
                <a:solidFill>
                  <a:schemeClr val="accent1">
                    <a:lumMod val="50000"/>
                  </a:schemeClr>
                </a:solidFill>
              </a:rPr>
              <a:t>Agriculture – pollution with nutrients, pesticides, water abstraction </a:t>
            </a:r>
          </a:p>
          <a:p>
            <a:endParaRPr lang="en-GB" b="1" dirty="0">
              <a:solidFill>
                <a:schemeClr val="accent1">
                  <a:lumMod val="50000"/>
                </a:schemeClr>
              </a:solidFill>
            </a:endParaRPr>
          </a:p>
          <a:p>
            <a:r>
              <a:rPr lang="en-GB" b="1" dirty="0">
                <a:solidFill>
                  <a:schemeClr val="accent1">
                    <a:lumMod val="50000"/>
                  </a:schemeClr>
                </a:solidFill>
              </a:rPr>
              <a:t>Climate change – increased frequency of extreme weather events, modification of precipitation and discharge patterns, water temperatures raise </a:t>
            </a:r>
          </a:p>
          <a:p>
            <a:endParaRPr lang="en-GB" b="1" dirty="0">
              <a:solidFill>
                <a:schemeClr val="accent1">
                  <a:lumMod val="50000"/>
                </a:schemeClr>
              </a:solidFill>
            </a:endParaRPr>
          </a:p>
          <a:p>
            <a:r>
              <a:rPr lang="en-GB" b="1" dirty="0">
                <a:solidFill>
                  <a:schemeClr val="accent1">
                    <a:lumMod val="50000"/>
                  </a:schemeClr>
                </a:solidFill>
              </a:rPr>
              <a:t>Overexploitation – excessive fishery,  gravel extraction from the river bed, increased water abstraction</a:t>
            </a:r>
          </a:p>
          <a:p>
            <a:endParaRPr lang="en-GB" b="1" dirty="0">
              <a:solidFill>
                <a:schemeClr val="accent1">
                  <a:lumMod val="50000"/>
                </a:schemeClr>
              </a:solidFill>
            </a:endParaRPr>
          </a:p>
          <a:p>
            <a:r>
              <a:rPr lang="en-GB" b="1" dirty="0">
                <a:solidFill>
                  <a:schemeClr val="accent1">
                    <a:lumMod val="50000"/>
                  </a:schemeClr>
                </a:solidFill>
              </a:rPr>
              <a:t>Emerging pollutants – pharmaceuticals, endocrine disruptors, microplastic</a:t>
            </a:r>
          </a:p>
          <a:p>
            <a:endParaRPr lang="en-GB" sz="1600" b="1" dirty="0">
              <a:solidFill>
                <a:schemeClr val="accent1">
                  <a:lumMod val="50000"/>
                </a:schemeClr>
              </a:solidFill>
            </a:endParaRPr>
          </a:p>
        </p:txBody>
      </p:sp>
      <p:pic>
        <p:nvPicPr>
          <p:cNvPr id="23" name="Picture 2" descr="C:\Users\Crist\Desktop\fish pill.jpg">
            <a:extLst>
              <a:ext uri="{FF2B5EF4-FFF2-40B4-BE49-F238E27FC236}">
                <a16:creationId xmlns:a16="http://schemas.microsoft.com/office/drawing/2014/main" id="{72FFD6D7-50E1-41B3-BF34-BDF4997CE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751" y="4744283"/>
            <a:ext cx="2893449" cy="18115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23D184B-91F4-4CC3-AC2A-2E9960A28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2255" y="4606941"/>
            <a:ext cx="3468578" cy="1948900"/>
          </a:xfrm>
          <a:prstGeom prst="rect">
            <a:avLst/>
          </a:prstGeom>
        </p:spPr>
      </p:pic>
      <p:pic>
        <p:nvPicPr>
          <p:cNvPr id="24" name="Picture 8" descr="C:\Users\Cristina\AppData\Local\Microsoft\Windows\Temporary Internet Files\Content.Word\PICT1541.jpg">
            <a:extLst>
              <a:ext uri="{FF2B5EF4-FFF2-40B4-BE49-F238E27FC236}">
                <a16:creationId xmlns:a16="http://schemas.microsoft.com/office/drawing/2014/main" id="{D653C04B-70CD-4884-A3A6-F3C60FEA6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2809" y="1855435"/>
            <a:ext cx="4009434" cy="273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a:extLst>
              <a:ext uri="{FF2B5EF4-FFF2-40B4-BE49-F238E27FC236}">
                <a16:creationId xmlns:a16="http://schemas.microsoft.com/office/drawing/2014/main" id="{E3A49257-0F3D-4AF4-A2B9-831329843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5064" y="275530"/>
            <a:ext cx="2812181" cy="209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a:extLst>
              <a:ext uri="{FF2B5EF4-FFF2-40B4-BE49-F238E27FC236}">
                <a16:creationId xmlns:a16="http://schemas.microsoft.com/office/drawing/2014/main" id="{2E2F8071-357F-4187-9945-0AF8069C1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7055" y="275530"/>
            <a:ext cx="2903548" cy="209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50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0" name="TextBox 19">
            <a:extLst>
              <a:ext uri="{FF2B5EF4-FFF2-40B4-BE49-F238E27FC236}">
                <a16:creationId xmlns:a16="http://schemas.microsoft.com/office/drawing/2014/main" id="{6295BEBE-AF21-4889-A6D6-05AC9ACEBAFD}"/>
              </a:ext>
            </a:extLst>
          </p:cNvPr>
          <p:cNvSpPr txBox="1"/>
          <p:nvPr/>
        </p:nvSpPr>
        <p:spPr>
          <a:xfrm>
            <a:off x="14819" y="0"/>
            <a:ext cx="3831771" cy="6309420"/>
          </a:xfrm>
          <a:prstGeom prst="rect">
            <a:avLst/>
          </a:prstGeom>
          <a:noFill/>
        </p:spPr>
        <p:txBody>
          <a:bodyPr wrap="square" rtlCol="0">
            <a:spAutoFit/>
          </a:bodyPr>
          <a:lstStyle/>
          <a:p>
            <a:r>
              <a:rPr lang="en-GB" sz="2400" b="1" dirty="0">
                <a:solidFill>
                  <a:schemeClr val="accent1">
                    <a:lumMod val="50000"/>
                  </a:schemeClr>
                </a:solidFill>
              </a:rPr>
              <a:t>Solutions </a:t>
            </a:r>
          </a:p>
          <a:p>
            <a:endParaRPr lang="en-GB" sz="2400" b="1" dirty="0">
              <a:solidFill>
                <a:schemeClr val="accent1">
                  <a:lumMod val="50000"/>
                </a:schemeClr>
              </a:solidFill>
            </a:endParaRPr>
          </a:p>
          <a:p>
            <a:r>
              <a:rPr lang="en-GB" sz="2000" b="1" dirty="0">
                <a:solidFill>
                  <a:schemeClr val="accent1">
                    <a:lumMod val="50000"/>
                  </a:schemeClr>
                </a:solidFill>
              </a:rPr>
              <a:t>Water related protected areas</a:t>
            </a:r>
          </a:p>
          <a:p>
            <a:pPr algn="ctr"/>
            <a:endParaRPr lang="en-GB" sz="2400" b="1" dirty="0">
              <a:solidFill>
                <a:schemeClr val="accent1">
                  <a:lumMod val="50000"/>
                </a:schemeClr>
              </a:solidFill>
            </a:endParaRPr>
          </a:p>
          <a:p>
            <a:r>
              <a:rPr lang="en-GB" sz="1800" b="1" dirty="0">
                <a:solidFill>
                  <a:schemeClr val="accent1">
                    <a:lumMod val="50000"/>
                  </a:schemeClr>
                </a:solidFill>
                <a:effectLst/>
                <a:ea typeface="Times New Roman" panose="02020603050405020304" pitchFamily="18" charset="0"/>
              </a:rPr>
              <a:t>Areas designated for the abstraction of water intended for human consumption</a:t>
            </a:r>
            <a:endParaRPr lang="en-GB" sz="2400" b="1" dirty="0">
              <a:solidFill>
                <a:schemeClr val="accent1">
                  <a:lumMod val="50000"/>
                </a:schemeClr>
              </a:solidFill>
              <a:effectLst/>
              <a:ea typeface="Times New Roman" panose="02020603050405020304" pitchFamily="18" charset="0"/>
            </a:endParaRPr>
          </a:p>
          <a:p>
            <a:endParaRPr lang="en-GB" sz="2400" b="1" dirty="0">
              <a:solidFill>
                <a:schemeClr val="accent1">
                  <a:lumMod val="50000"/>
                </a:schemeClr>
              </a:solidFill>
            </a:endParaRPr>
          </a:p>
          <a:p>
            <a:r>
              <a:rPr lang="en-GB" sz="1800" b="1" dirty="0">
                <a:solidFill>
                  <a:schemeClr val="accent1">
                    <a:lumMod val="50000"/>
                  </a:schemeClr>
                </a:solidFill>
                <a:effectLst/>
                <a:ea typeface="Times New Roman" panose="02020603050405020304" pitchFamily="18" charset="0"/>
              </a:rPr>
              <a:t>Areas designated for the protection of aquatic species with economic imp. </a:t>
            </a:r>
            <a:endParaRPr lang="en-GB" sz="2400" b="1" dirty="0">
              <a:solidFill>
                <a:schemeClr val="accent1">
                  <a:lumMod val="50000"/>
                </a:schemeClr>
              </a:solidFill>
              <a:effectLst/>
              <a:ea typeface="Times New Roman" panose="02020603050405020304" pitchFamily="18" charset="0"/>
            </a:endParaRPr>
          </a:p>
          <a:p>
            <a:endParaRPr lang="en-GB" sz="2400" b="1" dirty="0">
              <a:solidFill>
                <a:schemeClr val="accent1">
                  <a:lumMod val="50000"/>
                </a:schemeClr>
              </a:solidFill>
            </a:endParaRPr>
          </a:p>
          <a:p>
            <a:r>
              <a:rPr lang="en-GB" b="1" dirty="0">
                <a:solidFill>
                  <a:schemeClr val="accent1">
                    <a:lumMod val="50000"/>
                  </a:schemeClr>
                </a:solidFill>
                <a:ea typeface="Times New Roman" panose="02020603050405020304" pitchFamily="18" charset="0"/>
              </a:rPr>
              <a:t>Waterbodies </a:t>
            </a:r>
            <a:r>
              <a:rPr lang="en-GB" sz="1800" b="1" dirty="0">
                <a:solidFill>
                  <a:schemeClr val="accent1">
                    <a:lumMod val="50000"/>
                  </a:schemeClr>
                </a:solidFill>
                <a:effectLst/>
                <a:ea typeface="Times New Roman" panose="02020603050405020304" pitchFamily="18" charset="0"/>
              </a:rPr>
              <a:t>designated as recreational waters, including bathing waters</a:t>
            </a:r>
          </a:p>
          <a:p>
            <a:endParaRPr lang="en-GB" b="1" dirty="0">
              <a:solidFill>
                <a:schemeClr val="accent1">
                  <a:lumMod val="50000"/>
                </a:schemeClr>
              </a:solidFill>
              <a:ea typeface="Times New Roman" panose="02020603050405020304" pitchFamily="18" charset="0"/>
            </a:endParaRPr>
          </a:p>
          <a:p>
            <a:r>
              <a:rPr lang="en-GB" sz="1800" b="1" dirty="0">
                <a:solidFill>
                  <a:schemeClr val="accent1">
                    <a:lumMod val="50000"/>
                  </a:schemeClr>
                </a:solidFill>
                <a:effectLst/>
                <a:ea typeface="Times New Roman" panose="02020603050405020304" pitchFamily="18" charset="0"/>
              </a:rPr>
              <a:t>Nitrates vulnerable zones </a:t>
            </a:r>
            <a:endParaRPr lang="en-GB" sz="2400" b="1" dirty="0">
              <a:solidFill>
                <a:schemeClr val="accent1">
                  <a:lumMod val="50000"/>
                </a:schemeClr>
              </a:solidFill>
              <a:effectLst/>
              <a:ea typeface="Times New Roman" panose="02020603050405020304" pitchFamily="18" charset="0"/>
            </a:endParaRPr>
          </a:p>
          <a:p>
            <a:endParaRPr lang="en-GB" sz="2400" b="1" dirty="0">
              <a:solidFill>
                <a:schemeClr val="accent1">
                  <a:lumMod val="50000"/>
                </a:schemeClr>
              </a:solidFill>
            </a:endParaRPr>
          </a:p>
          <a:p>
            <a:r>
              <a:rPr lang="en-GB" sz="1800" b="1" dirty="0">
                <a:solidFill>
                  <a:schemeClr val="accent1">
                    <a:lumMod val="50000"/>
                  </a:schemeClr>
                </a:solidFill>
                <a:effectLst/>
                <a:ea typeface="Times New Roman" panose="02020603050405020304" pitchFamily="18" charset="0"/>
              </a:rPr>
              <a:t>Areas designated for the protection of habitats or species where water status is important for their protection</a:t>
            </a:r>
            <a:r>
              <a:rPr lang="en-GB" sz="2400" b="1" dirty="0">
                <a:solidFill>
                  <a:schemeClr val="accent1">
                    <a:lumMod val="50000"/>
                  </a:schemeClr>
                </a:solidFill>
              </a:rPr>
              <a:t>  </a:t>
            </a:r>
          </a:p>
        </p:txBody>
      </p:sp>
      <p:pic>
        <p:nvPicPr>
          <p:cNvPr id="21" name="Picture 20">
            <a:extLst>
              <a:ext uri="{FF2B5EF4-FFF2-40B4-BE49-F238E27FC236}">
                <a16:creationId xmlns:a16="http://schemas.microsoft.com/office/drawing/2014/main" id="{5654F59F-D876-41EE-AE63-2D4833F769E5}"/>
              </a:ext>
            </a:extLst>
          </p:cNvPr>
          <p:cNvPicPr>
            <a:picLocks noChangeAspect="1"/>
          </p:cNvPicPr>
          <p:nvPr/>
        </p:nvPicPr>
        <p:blipFill rotWithShape="1">
          <a:blip r:embed="rId2"/>
          <a:srcRect l="12619" t="16679" r="26905" b="5189"/>
          <a:stretch/>
        </p:blipFill>
        <p:spPr>
          <a:xfrm>
            <a:off x="3915100" y="643640"/>
            <a:ext cx="8101788" cy="5884960"/>
          </a:xfrm>
          <a:prstGeom prst="rect">
            <a:avLst/>
          </a:prstGeom>
        </p:spPr>
      </p:pic>
      <p:sp>
        <p:nvSpPr>
          <p:cNvPr id="24" name="TextBox 23">
            <a:extLst>
              <a:ext uri="{FF2B5EF4-FFF2-40B4-BE49-F238E27FC236}">
                <a16:creationId xmlns:a16="http://schemas.microsoft.com/office/drawing/2014/main" id="{50D36B66-B81E-48CF-9ADE-58F99EAAA2DB}"/>
              </a:ext>
            </a:extLst>
          </p:cNvPr>
          <p:cNvSpPr txBox="1"/>
          <p:nvPr/>
        </p:nvSpPr>
        <p:spPr>
          <a:xfrm>
            <a:off x="3915100" y="-3984"/>
            <a:ext cx="6139542" cy="461665"/>
          </a:xfrm>
          <a:prstGeom prst="rect">
            <a:avLst/>
          </a:prstGeom>
          <a:noFill/>
        </p:spPr>
        <p:txBody>
          <a:bodyPr wrap="square">
            <a:spAutoFit/>
          </a:bodyPr>
          <a:lstStyle/>
          <a:p>
            <a:r>
              <a:rPr lang="en-GB" sz="2400" b="1" dirty="0">
                <a:solidFill>
                  <a:schemeClr val="accent1">
                    <a:lumMod val="50000"/>
                  </a:schemeClr>
                </a:solidFill>
              </a:rPr>
              <a:t>Integrating water-nature policies</a:t>
            </a:r>
          </a:p>
        </p:txBody>
      </p:sp>
    </p:spTree>
    <p:extLst>
      <p:ext uri="{BB962C8B-B14F-4D97-AF65-F5344CB8AC3E}">
        <p14:creationId xmlns:p14="http://schemas.microsoft.com/office/powerpoint/2010/main" val="40929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5" name="Picture 4">
            <a:extLst>
              <a:ext uri="{FF2B5EF4-FFF2-40B4-BE49-F238E27FC236}">
                <a16:creationId xmlns:a16="http://schemas.microsoft.com/office/drawing/2014/main" id="{ECAAB554-2D27-438B-8F0C-7EEB36978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514" y="417147"/>
            <a:ext cx="9444530" cy="5836054"/>
          </a:xfrm>
          <a:prstGeom prst="rect">
            <a:avLst/>
          </a:prstGeom>
        </p:spPr>
      </p:pic>
      <p:sp>
        <p:nvSpPr>
          <p:cNvPr id="6" name="TextBox 5">
            <a:extLst>
              <a:ext uri="{FF2B5EF4-FFF2-40B4-BE49-F238E27FC236}">
                <a16:creationId xmlns:a16="http://schemas.microsoft.com/office/drawing/2014/main" id="{A044C63F-2F98-4C77-9952-6364504B2D0B}"/>
              </a:ext>
            </a:extLst>
          </p:cNvPr>
          <p:cNvSpPr txBox="1"/>
          <p:nvPr/>
        </p:nvSpPr>
        <p:spPr>
          <a:xfrm>
            <a:off x="-563181" y="417146"/>
            <a:ext cx="3945010" cy="461665"/>
          </a:xfrm>
          <a:prstGeom prst="rect">
            <a:avLst/>
          </a:prstGeom>
          <a:noFill/>
        </p:spPr>
        <p:txBody>
          <a:bodyPr wrap="square" rtlCol="0">
            <a:spAutoFit/>
          </a:bodyPr>
          <a:lstStyle/>
          <a:p>
            <a:pPr algn="ctr"/>
            <a:r>
              <a:rPr lang="en-GB" sz="2400" b="1" dirty="0">
                <a:solidFill>
                  <a:schemeClr val="accent1">
                    <a:lumMod val="50000"/>
                  </a:schemeClr>
                </a:solidFill>
              </a:rPr>
              <a:t>The Danube River </a:t>
            </a:r>
          </a:p>
        </p:txBody>
      </p:sp>
      <p:sp>
        <p:nvSpPr>
          <p:cNvPr id="9" name="TextBox 8">
            <a:extLst>
              <a:ext uri="{FF2B5EF4-FFF2-40B4-BE49-F238E27FC236}">
                <a16:creationId xmlns:a16="http://schemas.microsoft.com/office/drawing/2014/main" id="{38D93078-0726-4B61-99D4-FB1C9C496387}"/>
              </a:ext>
            </a:extLst>
          </p:cNvPr>
          <p:cNvSpPr txBox="1"/>
          <p:nvPr/>
        </p:nvSpPr>
        <p:spPr>
          <a:xfrm>
            <a:off x="10479072" y="5976201"/>
            <a:ext cx="2177143" cy="276999"/>
          </a:xfrm>
          <a:prstGeom prst="rect">
            <a:avLst/>
          </a:prstGeom>
          <a:noFill/>
        </p:spPr>
        <p:txBody>
          <a:bodyPr wrap="square" rtlCol="0">
            <a:spAutoFit/>
          </a:bodyPr>
          <a:lstStyle/>
          <a:p>
            <a:r>
              <a:rPr lang="en-GB" sz="1200" i="1" dirty="0"/>
              <a:t>Source: www.icpdr.org</a:t>
            </a:r>
          </a:p>
        </p:txBody>
      </p:sp>
      <p:sp>
        <p:nvSpPr>
          <p:cNvPr id="21" name="TextBox 20">
            <a:extLst>
              <a:ext uri="{FF2B5EF4-FFF2-40B4-BE49-F238E27FC236}">
                <a16:creationId xmlns:a16="http://schemas.microsoft.com/office/drawing/2014/main" id="{E6243708-856C-491F-9737-D2514AA6BE80}"/>
              </a:ext>
            </a:extLst>
          </p:cNvPr>
          <p:cNvSpPr txBox="1"/>
          <p:nvPr/>
        </p:nvSpPr>
        <p:spPr>
          <a:xfrm>
            <a:off x="-305" y="1352333"/>
            <a:ext cx="4499734" cy="5324535"/>
          </a:xfrm>
          <a:prstGeom prst="rect">
            <a:avLst/>
          </a:prstGeom>
          <a:noFill/>
        </p:spPr>
        <p:txBody>
          <a:bodyPr wrap="square">
            <a:spAutoFit/>
          </a:bodyPr>
          <a:lstStyle/>
          <a:p>
            <a:r>
              <a:rPr lang="en-GB" sz="2000" b="1" i="0" dirty="0">
                <a:solidFill>
                  <a:schemeClr val="accent1">
                    <a:lumMod val="50000"/>
                  </a:schemeClr>
                </a:solidFill>
                <a:effectLst/>
              </a:rPr>
              <a:t>Second largest river in Europe </a:t>
            </a:r>
            <a:r>
              <a:rPr lang="en-GB" sz="2000" b="1" dirty="0">
                <a:solidFill>
                  <a:schemeClr val="accent1">
                    <a:lumMod val="50000"/>
                  </a:schemeClr>
                </a:solidFill>
              </a:rPr>
              <a:t>- </a:t>
            </a:r>
            <a:r>
              <a:rPr lang="en-GB" sz="2000" b="1" i="0" dirty="0">
                <a:solidFill>
                  <a:schemeClr val="accent1">
                    <a:lumMod val="50000"/>
                  </a:schemeClr>
                </a:solidFill>
                <a:effectLst/>
              </a:rPr>
              <a:t>2,857 km</a:t>
            </a:r>
          </a:p>
          <a:p>
            <a:endParaRPr lang="en-GB" sz="2000" b="1" i="0" dirty="0">
              <a:solidFill>
                <a:schemeClr val="accent1">
                  <a:lumMod val="50000"/>
                </a:schemeClr>
              </a:solidFill>
              <a:effectLst/>
            </a:endParaRPr>
          </a:p>
          <a:p>
            <a:endParaRPr lang="en-GB" sz="2000" b="1" dirty="0">
              <a:solidFill>
                <a:schemeClr val="accent1">
                  <a:lumMod val="50000"/>
                </a:schemeClr>
              </a:solidFill>
            </a:endParaRPr>
          </a:p>
          <a:p>
            <a:r>
              <a:rPr lang="en-GB" sz="2000" b="1" dirty="0">
                <a:solidFill>
                  <a:schemeClr val="accent1">
                    <a:lumMod val="50000"/>
                  </a:schemeClr>
                </a:solidFill>
              </a:rPr>
              <a:t>Spring: Black Forest (DE) </a:t>
            </a:r>
          </a:p>
          <a:p>
            <a:endParaRPr lang="en-GB" sz="2000" b="1" dirty="0">
              <a:solidFill>
                <a:schemeClr val="accent1">
                  <a:lumMod val="50000"/>
                </a:schemeClr>
              </a:solidFill>
            </a:endParaRPr>
          </a:p>
          <a:p>
            <a:r>
              <a:rPr lang="en-GB" sz="2000" b="1" i="0" dirty="0">
                <a:solidFill>
                  <a:schemeClr val="accent1">
                    <a:lumMod val="50000"/>
                  </a:schemeClr>
                </a:solidFill>
                <a:effectLst/>
              </a:rPr>
              <a:t>Outflow: Black Sea – Danube Delta</a:t>
            </a:r>
          </a:p>
          <a:p>
            <a:r>
              <a:rPr lang="en-GB" sz="2000" b="1" i="0" dirty="0">
                <a:solidFill>
                  <a:schemeClr val="accent1">
                    <a:lumMod val="50000"/>
                  </a:schemeClr>
                </a:solidFill>
                <a:effectLst/>
              </a:rPr>
              <a:t>(RO, UA) </a:t>
            </a:r>
          </a:p>
          <a:p>
            <a:endParaRPr lang="en-GB" sz="2000" b="1" dirty="0">
              <a:solidFill>
                <a:schemeClr val="accent1">
                  <a:lumMod val="50000"/>
                </a:schemeClr>
              </a:solidFill>
            </a:endParaRPr>
          </a:p>
          <a:p>
            <a:r>
              <a:rPr lang="en-GB" sz="2000" b="1" dirty="0">
                <a:solidFill>
                  <a:schemeClr val="accent1">
                    <a:lumMod val="50000"/>
                  </a:schemeClr>
                </a:solidFill>
              </a:rPr>
              <a:t>Average discharge: 6500 </a:t>
            </a:r>
            <a:r>
              <a:rPr lang="en-GB" sz="2000" b="1" i="0" dirty="0">
                <a:solidFill>
                  <a:schemeClr val="accent1">
                    <a:lumMod val="50000"/>
                  </a:schemeClr>
                </a:solidFill>
                <a:effectLst/>
              </a:rPr>
              <a:t>m³</a:t>
            </a:r>
          </a:p>
          <a:p>
            <a:endParaRPr lang="en-GB" sz="2000" b="1" i="0" dirty="0">
              <a:solidFill>
                <a:schemeClr val="accent1">
                  <a:lumMod val="50000"/>
                </a:schemeClr>
              </a:solidFill>
              <a:effectLst/>
            </a:endParaRPr>
          </a:p>
          <a:p>
            <a:r>
              <a:rPr lang="en-GB" sz="2000" b="1" i="0" dirty="0">
                <a:solidFill>
                  <a:schemeClr val="accent1">
                    <a:lumMod val="50000"/>
                  </a:schemeClr>
                </a:solidFill>
                <a:effectLst/>
              </a:rPr>
              <a:t>Crosses 10 countries: </a:t>
            </a:r>
          </a:p>
          <a:p>
            <a:r>
              <a:rPr lang="en-GB" sz="2000" b="1" i="0" dirty="0">
                <a:solidFill>
                  <a:schemeClr val="accent1">
                    <a:lumMod val="50000"/>
                  </a:schemeClr>
                </a:solidFill>
                <a:effectLst/>
              </a:rPr>
              <a:t>DE, AT, SK, HU, HR, RS, BG, RO, MD, UA </a:t>
            </a:r>
          </a:p>
          <a:p>
            <a:endParaRPr lang="en-GB" sz="2000" b="1" dirty="0">
              <a:solidFill>
                <a:schemeClr val="accent1">
                  <a:lumMod val="50000"/>
                </a:schemeClr>
              </a:solidFill>
            </a:endParaRPr>
          </a:p>
          <a:p>
            <a:r>
              <a:rPr lang="en-GB" sz="2000" b="1" i="0" dirty="0">
                <a:solidFill>
                  <a:schemeClr val="accent1">
                    <a:lumMod val="50000"/>
                  </a:schemeClr>
                </a:solidFill>
                <a:effectLst/>
              </a:rPr>
              <a:t>Catchment extends over 19 countries </a:t>
            </a:r>
          </a:p>
          <a:p>
            <a:endParaRPr lang="en-GB" sz="2000" b="1" dirty="0">
              <a:solidFill>
                <a:schemeClr val="accent1">
                  <a:lumMod val="50000"/>
                </a:schemeClr>
              </a:solidFill>
            </a:endParaRPr>
          </a:p>
          <a:p>
            <a:endParaRPr lang="en-GB" sz="2000" b="1" dirty="0">
              <a:solidFill>
                <a:schemeClr val="accent1">
                  <a:lumMod val="50000"/>
                </a:schemeClr>
              </a:solidFill>
            </a:endParaRPr>
          </a:p>
          <a:p>
            <a:endParaRPr lang="en-GB" sz="2000" b="1" dirty="0">
              <a:solidFill>
                <a:schemeClr val="accent1">
                  <a:lumMod val="50000"/>
                </a:schemeClr>
              </a:solidFill>
            </a:endParaRPr>
          </a:p>
        </p:txBody>
      </p:sp>
    </p:spTree>
    <p:extLst>
      <p:ext uri="{BB962C8B-B14F-4D97-AF65-F5344CB8AC3E}">
        <p14:creationId xmlns:p14="http://schemas.microsoft.com/office/powerpoint/2010/main" val="3341507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0" name="TextBox 19">
            <a:extLst>
              <a:ext uri="{FF2B5EF4-FFF2-40B4-BE49-F238E27FC236}">
                <a16:creationId xmlns:a16="http://schemas.microsoft.com/office/drawing/2014/main" id="{5704316A-8838-43B3-996D-41BCD7C0B65F}"/>
              </a:ext>
            </a:extLst>
          </p:cNvPr>
          <p:cNvSpPr txBox="1"/>
          <p:nvPr/>
        </p:nvSpPr>
        <p:spPr>
          <a:xfrm>
            <a:off x="202601" y="146816"/>
            <a:ext cx="3019570" cy="2923877"/>
          </a:xfrm>
          <a:prstGeom prst="rect">
            <a:avLst/>
          </a:prstGeom>
          <a:noFill/>
        </p:spPr>
        <p:txBody>
          <a:bodyPr wrap="square" rtlCol="0">
            <a:spAutoFit/>
          </a:bodyPr>
          <a:lstStyle/>
          <a:p>
            <a:r>
              <a:rPr lang="en-GB" sz="2400" b="1" dirty="0">
                <a:solidFill>
                  <a:schemeClr val="accent1">
                    <a:lumMod val="50000"/>
                  </a:schemeClr>
                </a:solidFill>
              </a:rPr>
              <a:t>Solutions </a:t>
            </a:r>
          </a:p>
          <a:p>
            <a:endParaRPr lang="en-GB" sz="2400" b="1" dirty="0">
              <a:solidFill>
                <a:schemeClr val="accent1">
                  <a:lumMod val="50000"/>
                </a:schemeClr>
              </a:solidFill>
            </a:endParaRPr>
          </a:p>
          <a:p>
            <a:r>
              <a:rPr lang="en-GB" sz="2000" b="1" dirty="0">
                <a:solidFill>
                  <a:schemeClr val="accent1">
                    <a:lumMod val="50000"/>
                  </a:schemeClr>
                </a:solidFill>
              </a:rPr>
              <a:t>Restoration of </a:t>
            </a:r>
          </a:p>
          <a:p>
            <a:r>
              <a:rPr lang="en-GB" sz="2000" b="1" dirty="0">
                <a:solidFill>
                  <a:schemeClr val="accent1">
                    <a:lumMod val="50000"/>
                  </a:schemeClr>
                </a:solidFill>
              </a:rPr>
              <a:t>aquatic habitats </a:t>
            </a:r>
          </a:p>
          <a:p>
            <a:endParaRPr lang="en-GB" sz="2000" b="1" dirty="0">
              <a:solidFill>
                <a:schemeClr val="accent1">
                  <a:lumMod val="50000"/>
                </a:schemeClr>
              </a:solidFill>
            </a:endParaRPr>
          </a:p>
          <a:p>
            <a:r>
              <a:rPr lang="en-GB" sz="2000" b="1" dirty="0">
                <a:solidFill>
                  <a:schemeClr val="accent1">
                    <a:lumMod val="50000"/>
                  </a:schemeClr>
                </a:solidFill>
              </a:rPr>
              <a:t>Restoration of endangered species (Danube salmon, sturgeons, otter, etc) </a:t>
            </a:r>
            <a:endParaRPr lang="en-GB" sz="1600" b="1" dirty="0">
              <a:solidFill>
                <a:schemeClr val="accent1">
                  <a:lumMod val="50000"/>
                </a:schemeClr>
              </a:solidFill>
            </a:endParaRPr>
          </a:p>
          <a:p>
            <a:endParaRPr lang="en-GB" sz="1600" b="1" dirty="0">
              <a:solidFill>
                <a:schemeClr val="accent1">
                  <a:lumMod val="50000"/>
                </a:schemeClr>
              </a:solidFill>
            </a:endParaRPr>
          </a:p>
        </p:txBody>
      </p:sp>
      <p:pic>
        <p:nvPicPr>
          <p:cNvPr id="7" name="Picture 6">
            <a:extLst>
              <a:ext uri="{FF2B5EF4-FFF2-40B4-BE49-F238E27FC236}">
                <a16:creationId xmlns:a16="http://schemas.microsoft.com/office/drawing/2014/main" id="{CC02AD43-7D56-4491-BDA4-507CC131C6DE}"/>
              </a:ext>
            </a:extLst>
          </p:cNvPr>
          <p:cNvPicPr>
            <a:picLocks noChangeAspect="1"/>
          </p:cNvPicPr>
          <p:nvPr/>
        </p:nvPicPr>
        <p:blipFill rotWithShape="1">
          <a:blip r:embed="rId2"/>
          <a:srcRect l="13361" t="16280" r="26428" b="5163"/>
          <a:stretch/>
        </p:blipFill>
        <p:spPr>
          <a:xfrm>
            <a:off x="3424467" y="324624"/>
            <a:ext cx="8441573" cy="6192290"/>
          </a:xfrm>
          <a:prstGeom prst="rect">
            <a:avLst/>
          </a:prstGeom>
        </p:spPr>
      </p:pic>
    </p:spTree>
    <p:extLst>
      <p:ext uri="{BB962C8B-B14F-4D97-AF65-F5344CB8AC3E}">
        <p14:creationId xmlns:p14="http://schemas.microsoft.com/office/powerpoint/2010/main" val="168148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0" name="TextBox 19">
            <a:extLst>
              <a:ext uri="{FF2B5EF4-FFF2-40B4-BE49-F238E27FC236}">
                <a16:creationId xmlns:a16="http://schemas.microsoft.com/office/drawing/2014/main" id="{8AAFF3FB-4090-4113-81CB-A74D580E1E10}"/>
              </a:ext>
            </a:extLst>
          </p:cNvPr>
          <p:cNvSpPr txBox="1"/>
          <p:nvPr/>
        </p:nvSpPr>
        <p:spPr>
          <a:xfrm>
            <a:off x="444718" y="185448"/>
            <a:ext cx="5651282" cy="5940088"/>
          </a:xfrm>
          <a:prstGeom prst="rect">
            <a:avLst/>
          </a:prstGeom>
          <a:noFill/>
        </p:spPr>
        <p:txBody>
          <a:bodyPr wrap="square">
            <a:spAutoFit/>
          </a:bodyPr>
          <a:lstStyle/>
          <a:p>
            <a:r>
              <a:rPr lang="en-GB" sz="2400" b="1" dirty="0">
                <a:solidFill>
                  <a:schemeClr val="accent1">
                    <a:lumMod val="50000"/>
                  </a:schemeClr>
                </a:solidFill>
              </a:rPr>
              <a:t>The way ahead </a:t>
            </a:r>
          </a:p>
          <a:p>
            <a:endParaRPr lang="en-GB" sz="1800" b="1" dirty="0">
              <a:solidFill>
                <a:schemeClr val="accent1">
                  <a:lumMod val="50000"/>
                </a:schemeClr>
              </a:solidFill>
            </a:endParaRPr>
          </a:p>
          <a:p>
            <a:endParaRPr lang="en-GB" b="1" dirty="0">
              <a:solidFill>
                <a:schemeClr val="accent1">
                  <a:lumMod val="50000"/>
                </a:schemeClr>
              </a:solidFill>
            </a:endParaRPr>
          </a:p>
          <a:p>
            <a:r>
              <a:rPr lang="en-GB" sz="2000" b="1" dirty="0">
                <a:solidFill>
                  <a:schemeClr val="accent1">
                    <a:lumMod val="50000"/>
                  </a:schemeClr>
                </a:solidFill>
              </a:rPr>
              <a:t>Foster implementation of environmental legislation</a:t>
            </a:r>
          </a:p>
          <a:p>
            <a:endParaRPr lang="en-GB" sz="2000" b="1" dirty="0">
              <a:solidFill>
                <a:schemeClr val="accent1">
                  <a:lumMod val="50000"/>
                </a:schemeClr>
              </a:solidFill>
            </a:endParaRPr>
          </a:p>
          <a:p>
            <a:r>
              <a:rPr lang="en-GB" sz="2000" b="1" dirty="0">
                <a:solidFill>
                  <a:schemeClr val="accent1">
                    <a:lumMod val="50000"/>
                  </a:schemeClr>
                </a:solidFill>
              </a:rPr>
              <a:t>Integrative water management </a:t>
            </a:r>
          </a:p>
          <a:p>
            <a:endParaRPr lang="en-GB" sz="2000" b="1" dirty="0">
              <a:solidFill>
                <a:schemeClr val="accent1">
                  <a:lumMod val="50000"/>
                </a:schemeClr>
              </a:solidFill>
            </a:endParaRPr>
          </a:p>
          <a:p>
            <a:r>
              <a:rPr lang="en-GB" sz="2000" b="1" dirty="0">
                <a:solidFill>
                  <a:schemeClr val="accent1">
                    <a:lumMod val="50000"/>
                  </a:schemeClr>
                </a:solidFill>
              </a:rPr>
              <a:t>Research and innovation  </a:t>
            </a:r>
          </a:p>
          <a:p>
            <a:endParaRPr lang="en-GB" sz="2000" b="1" dirty="0">
              <a:solidFill>
                <a:schemeClr val="accent1">
                  <a:lumMod val="50000"/>
                </a:schemeClr>
              </a:solidFill>
            </a:endParaRPr>
          </a:p>
          <a:p>
            <a:r>
              <a:rPr lang="en-GB" sz="2000" b="1" dirty="0">
                <a:solidFill>
                  <a:schemeClr val="accent1">
                    <a:lumMod val="50000"/>
                  </a:schemeClr>
                </a:solidFill>
              </a:rPr>
              <a:t>Active dialogue with project developers and key stakeholders </a:t>
            </a:r>
          </a:p>
          <a:p>
            <a:endParaRPr lang="en-GB" sz="2000" b="1" dirty="0">
              <a:solidFill>
                <a:schemeClr val="accent1">
                  <a:lumMod val="50000"/>
                </a:schemeClr>
              </a:solidFill>
            </a:endParaRPr>
          </a:p>
          <a:p>
            <a:r>
              <a:rPr lang="en-GB" sz="2000" b="1" dirty="0">
                <a:solidFill>
                  <a:schemeClr val="accent1">
                    <a:lumMod val="50000"/>
                  </a:schemeClr>
                </a:solidFill>
              </a:rPr>
              <a:t>Public consultation </a:t>
            </a:r>
          </a:p>
          <a:p>
            <a:endParaRPr lang="en-GB" sz="2000" b="1" dirty="0">
              <a:solidFill>
                <a:schemeClr val="accent1">
                  <a:lumMod val="50000"/>
                </a:schemeClr>
              </a:solidFill>
            </a:endParaRPr>
          </a:p>
          <a:p>
            <a:r>
              <a:rPr lang="en-GB" sz="2000" b="1" dirty="0">
                <a:solidFill>
                  <a:schemeClr val="accent1">
                    <a:lumMod val="50000"/>
                  </a:schemeClr>
                </a:solidFill>
              </a:rPr>
              <a:t>Enhanced environmental education of young generations  </a:t>
            </a:r>
          </a:p>
          <a:p>
            <a:endParaRPr lang="en-GB" sz="2000" b="1" dirty="0">
              <a:solidFill>
                <a:schemeClr val="accent1">
                  <a:lumMod val="50000"/>
                </a:schemeClr>
              </a:solidFill>
            </a:endParaRPr>
          </a:p>
          <a:p>
            <a:r>
              <a:rPr lang="en-GB" sz="2000" b="1" dirty="0">
                <a:solidFill>
                  <a:schemeClr val="accent1">
                    <a:lumMod val="50000"/>
                  </a:schemeClr>
                </a:solidFill>
              </a:rPr>
              <a:t>Training/involvement of public in nature conservation - Citizen science </a:t>
            </a:r>
          </a:p>
        </p:txBody>
      </p:sp>
      <p:pic>
        <p:nvPicPr>
          <p:cNvPr id="22" name="Picture 3">
            <a:extLst>
              <a:ext uri="{FF2B5EF4-FFF2-40B4-BE49-F238E27FC236}">
                <a16:creationId xmlns:a16="http://schemas.microsoft.com/office/drawing/2014/main" id="{4E34B8D0-24BE-4B27-A960-A9FE0E240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510" y="4286432"/>
            <a:ext cx="3042674" cy="213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a:extLst>
              <a:ext uri="{FF2B5EF4-FFF2-40B4-BE49-F238E27FC236}">
                <a16:creationId xmlns:a16="http://schemas.microsoft.com/office/drawing/2014/main" id="{9542CC46-6F80-468F-87B2-7C83CCC25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489" y="2317928"/>
            <a:ext cx="2847920" cy="222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adrian\Desktop\Danube Delta -Pictures\RO - Danube Delta pictures\DSCN5663.JPG">
            <a:extLst>
              <a:ext uri="{FF2B5EF4-FFF2-40B4-BE49-F238E27FC236}">
                <a16:creationId xmlns:a16="http://schemas.microsoft.com/office/drawing/2014/main" id="{4E396C1E-82BB-4A0D-AD24-3B5F54B94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156" y="309344"/>
            <a:ext cx="3094830" cy="226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679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20" name="Picture 7" descr="C:\Users\Crist\Desktop\Nuferi.jpg">
            <a:extLst>
              <a:ext uri="{FF2B5EF4-FFF2-40B4-BE49-F238E27FC236}">
                <a16:creationId xmlns:a16="http://schemas.microsoft.com/office/drawing/2014/main" id="{59DA91BC-EF9F-422E-ACBE-1A9A60F8D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297" y="1288672"/>
            <a:ext cx="9180513" cy="51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81CE10C-CFBF-4306-B485-689C94A04808}"/>
              </a:ext>
            </a:extLst>
          </p:cNvPr>
          <p:cNvSpPr txBox="1"/>
          <p:nvPr/>
        </p:nvSpPr>
        <p:spPr>
          <a:xfrm>
            <a:off x="444718" y="283271"/>
            <a:ext cx="7068458" cy="584775"/>
          </a:xfrm>
          <a:prstGeom prst="rect">
            <a:avLst/>
          </a:prstGeom>
          <a:noFill/>
        </p:spPr>
        <p:txBody>
          <a:bodyPr wrap="square" rtlCol="0">
            <a:spAutoFit/>
          </a:bodyPr>
          <a:lstStyle/>
          <a:p>
            <a:r>
              <a:rPr lang="en-GB" sz="3200" b="1" i="1" dirty="0">
                <a:solidFill>
                  <a:schemeClr val="accent1">
                    <a:lumMod val="50000"/>
                  </a:schemeClr>
                </a:solidFill>
              </a:rPr>
              <a:t>Thank you for your attention!</a:t>
            </a:r>
          </a:p>
        </p:txBody>
      </p:sp>
    </p:spTree>
    <p:extLst>
      <p:ext uri="{BB962C8B-B14F-4D97-AF65-F5344CB8AC3E}">
        <p14:creationId xmlns:p14="http://schemas.microsoft.com/office/powerpoint/2010/main" val="2473212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20" name="Picture 19">
            <a:extLst>
              <a:ext uri="{FF2B5EF4-FFF2-40B4-BE49-F238E27FC236}">
                <a16:creationId xmlns:a16="http://schemas.microsoft.com/office/drawing/2014/main" id="{EE031D53-7E20-43AD-A67C-CD2E2FDE57A4}"/>
              </a:ext>
            </a:extLst>
          </p:cNvPr>
          <p:cNvPicPr>
            <a:picLocks noChangeAspect="1"/>
          </p:cNvPicPr>
          <p:nvPr/>
        </p:nvPicPr>
        <p:blipFill rotWithShape="1">
          <a:blip r:embed="rId2"/>
          <a:srcRect l="13453" t="16492" r="26905" b="5375"/>
          <a:stretch/>
        </p:blipFill>
        <p:spPr>
          <a:xfrm>
            <a:off x="3556000" y="308039"/>
            <a:ext cx="8632234" cy="6357874"/>
          </a:xfrm>
          <a:prstGeom prst="rect">
            <a:avLst/>
          </a:prstGeom>
        </p:spPr>
      </p:pic>
      <p:sp>
        <p:nvSpPr>
          <p:cNvPr id="21" name="TextBox 20">
            <a:extLst>
              <a:ext uri="{FF2B5EF4-FFF2-40B4-BE49-F238E27FC236}">
                <a16:creationId xmlns:a16="http://schemas.microsoft.com/office/drawing/2014/main" id="{0F46A508-6A2C-4331-BDF2-620F42AD389C}"/>
              </a:ext>
            </a:extLst>
          </p:cNvPr>
          <p:cNvSpPr txBox="1"/>
          <p:nvPr/>
        </p:nvSpPr>
        <p:spPr>
          <a:xfrm>
            <a:off x="0" y="797510"/>
            <a:ext cx="3671455" cy="5262979"/>
          </a:xfrm>
          <a:prstGeom prst="rect">
            <a:avLst/>
          </a:prstGeom>
          <a:noFill/>
        </p:spPr>
        <p:txBody>
          <a:bodyPr wrap="square">
            <a:spAutoFit/>
          </a:bodyPr>
          <a:lstStyle/>
          <a:p>
            <a:r>
              <a:rPr lang="en-GB" sz="2400" b="1" dirty="0">
                <a:solidFill>
                  <a:schemeClr val="accent1">
                    <a:lumMod val="50000"/>
                  </a:schemeClr>
                </a:solidFill>
              </a:rPr>
              <a:t>The Danube River Basin </a:t>
            </a:r>
          </a:p>
          <a:p>
            <a:endParaRPr lang="en-GB" sz="1400" b="1" i="0" dirty="0">
              <a:solidFill>
                <a:schemeClr val="accent1">
                  <a:lumMod val="50000"/>
                </a:schemeClr>
              </a:solidFill>
              <a:effectLst/>
            </a:endParaRPr>
          </a:p>
          <a:p>
            <a:endParaRPr lang="en-GB" sz="1400" b="1" dirty="0">
              <a:solidFill>
                <a:schemeClr val="accent1">
                  <a:lumMod val="50000"/>
                </a:schemeClr>
              </a:solidFill>
            </a:endParaRPr>
          </a:p>
          <a:p>
            <a:r>
              <a:rPr lang="en-GB" b="1" i="0" dirty="0">
                <a:solidFill>
                  <a:schemeClr val="accent1">
                    <a:lumMod val="50000"/>
                  </a:schemeClr>
                </a:solidFill>
                <a:effectLst/>
              </a:rPr>
              <a:t>Catchment &gt; 800,000 sq.km</a:t>
            </a:r>
            <a:r>
              <a:rPr lang="ro-RO" b="1" i="0" dirty="0">
                <a:solidFill>
                  <a:schemeClr val="accent1">
                    <a:lumMod val="50000"/>
                  </a:schemeClr>
                </a:solidFill>
                <a:effectLst/>
              </a:rPr>
              <a:t> (10% of continental Europe)</a:t>
            </a:r>
            <a:endParaRPr lang="en-GB" b="1" i="0" dirty="0">
              <a:solidFill>
                <a:schemeClr val="accent1">
                  <a:lumMod val="50000"/>
                </a:schemeClr>
              </a:solidFill>
              <a:effectLst/>
            </a:endParaRPr>
          </a:p>
          <a:p>
            <a:endParaRPr lang="en-GB" b="1" dirty="0">
              <a:solidFill>
                <a:schemeClr val="accent1">
                  <a:lumMod val="50000"/>
                </a:schemeClr>
              </a:solidFill>
            </a:endParaRPr>
          </a:p>
          <a:p>
            <a:r>
              <a:rPr lang="en-GB" b="1" i="0" dirty="0">
                <a:solidFill>
                  <a:schemeClr val="accent1">
                    <a:lumMod val="50000"/>
                  </a:schemeClr>
                </a:solidFill>
                <a:effectLst/>
              </a:rPr>
              <a:t>Population: approx. 80 mil. </a:t>
            </a:r>
            <a:r>
              <a:rPr lang="en-GB" b="1" i="0" dirty="0" err="1">
                <a:solidFill>
                  <a:schemeClr val="accent1">
                    <a:lumMod val="50000"/>
                  </a:schemeClr>
                </a:solidFill>
                <a:effectLst/>
              </a:rPr>
              <a:t>inhab</a:t>
            </a:r>
            <a:r>
              <a:rPr lang="en-GB" b="1" i="0" dirty="0">
                <a:solidFill>
                  <a:schemeClr val="accent1">
                    <a:lumMod val="50000"/>
                  </a:schemeClr>
                </a:solidFill>
                <a:effectLst/>
              </a:rPr>
              <a:t>.</a:t>
            </a:r>
          </a:p>
          <a:p>
            <a:endParaRPr lang="en-GB" b="1" dirty="0">
              <a:solidFill>
                <a:schemeClr val="accent1">
                  <a:lumMod val="50000"/>
                </a:schemeClr>
              </a:solidFill>
            </a:endParaRPr>
          </a:p>
          <a:p>
            <a:r>
              <a:rPr lang="en-GB" b="1" i="0" dirty="0">
                <a:solidFill>
                  <a:schemeClr val="accent1">
                    <a:lumMod val="50000"/>
                  </a:schemeClr>
                </a:solidFill>
                <a:effectLst/>
              </a:rPr>
              <a:t>27 large tributaries</a:t>
            </a:r>
          </a:p>
          <a:p>
            <a:r>
              <a:rPr lang="en-GB" b="1" i="0" dirty="0">
                <a:solidFill>
                  <a:schemeClr val="accent1">
                    <a:lumMod val="50000"/>
                  </a:schemeClr>
                </a:solidFill>
                <a:effectLst/>
              </a:rPr>
              <a:t>&gt; 300 small tributaries </a:t>
            </a:r>
          </a:p>
          <a:p>
            <a:endParaRPr lang="en-GB" b="1" dirty="0">
              <a:solidFill>
                <a:schemeClr val="accent1">
                  <a:lumMod val="50000"/>
                </a:schemeClr>
              </a:solidFill>
            </a:endParaRPr>
          </a:p>
          <a:p>
            <a:pPr algn="l"/>
            <a:r>
              <a:rPr lang="en-GB" b="1" dirty="0">
                <a:solidFill>
                  <a:schemeClr val="accent1">
                    <a:lumMod val="50000"/>
                  </a:schemeClr>
                </a:solidFill>
              </a:rPr>
              <a:t>Average precipitation range </a:t>
            </a:r>
          </a:p>
          <a:p>
            <a:pPr algn="l"/>
            <a:r>
              <a:rPr lang="en-GB" b="1" dirty="0">
                <a:solidFill>
                  <a:schemeClr val="accent1">
                    <a:lumMod val="50000"/>
                  </a:schemeClr>
                </a:solidFill>
              </a:rPr>
              <a:t>(</a:t>
            </a:r>
            <a:r>
              <a:rPr lang="en-GB" b="1" dirty="0" err="1">
                <a:solidFill>
                  <a:schemeClr val="accent1">
                    <a:lumMod val="50000"/>
                  </a:schemeClr>
                </a:solidFill>
              </a:rPr>
              <a:t>Brilly</a:t>
            </a:r>
            <a:r>
              <a:rPr lang="en-GB" b="1" dirty="0">
                <a:solidFill>
                  <a:schemeClr val="accent1">
                    <a:lumMod val="50000"/>
                  </a:schemeClr>
                </a:solidFill>
              </a:rPr>
              <a:t>, 2010): </a:t>
            </a:r>
            <a:endParaRPr lang="en-GB" b="1" i="0" dirty="0">
              <a:solidFill>
                <a:schemeClr val="accent1">
                  <a:lumMod val="50000"/>
                </a:schemeClr>
              </a:solidFill>
              <a:effectLst/>
            </a:endParaRPr>
          </a:p>
          <a:p>
            <a:pPr algn="l"/>
            <a:r>
              <a:rPr lang="en-GB" b="1" i="0" dirty="0">
                <a:solidFill>
                  <a:schemeClr val="accent1">
                    <a:lumMod val="50000"/>
                  </a:schemeClr>
                </a:solidFill>
                <a:effectLst/>
              </a:rPr>
              <a:t>-3200 mm/year</a:t>
            </a:r>
            <a:r>
              <a:rPr lang="en-GB" b="1" dirty="0">
                <a:solidFill>
                  <a:schemeClr val="accent1">
                    <a:lumMod val="50000"/>
                  </a:schemeClr>
                </a:solidFill>
              </a:rPr>
              <a:t> in the W,</a:t>
            </a:r>
            <a:r>
              <a:rPr lang="en-GB" b="1" i="0" dirty="0">
                <a:solidFill>
                  <a:schemeClr val="accent1">
                    <a:lumMod val="50000"/>
                  </a:schemeClr>
                </a:solidFill>
                <a:effectLst/>
              </a:rPr>
              <a:t> high mountain regions of the Alps</a:t>
            </a:r>
          </a:p>
          <a:p>
            <a:pPr algn="l"/>
            <a:r>
              <a:rPr lang="en-GB" b="1" i="0" dirty="0">
                <a:solidFill>
                  <a:schemeClr val="accent1">
                    <a:lumMod val="50000"/>
                  </a:schemeClr>
                </a:solidFill>
                <a:effectLst/>
              </a:rPr>
              <a:t>-350 mm/year in the E, lowland regions – Black Sea </a:t>
            </a:r>
            <a:r>
              <a:rPr lang="en-GB" b="1" i="0" dirty="0" err="1">
                <a:solidFill>
                  <a:schemeClr val="accent1">
                    <a:lumMod val="50000"/>
                  </a:schemeClr>
                </a:solidFill>
                <a:effectLst/>
              </a:rPr>
              <a:t>Brilly</a:t>
            </a:r>
            <a:r>
              <a:rPr lang="en-GB" b="1" i="0" dirty="0">
                <a:solidFill>
                  <a:schemeClr val="accent1">
                    <a:lumMod val="50000"/>
                  </a:schemeClr>
                </a:solidFill>
                <a:effectLst/>
              </a:rPr>
              <a:t>, 2010).</a:t>
            </a:r>
          </a:p>
          <a:p>
            <a:pPr algn="l"/>
            <a:endParaRPr lang="en-GB" b="1" dirty="0">
              <a:solidFill>
                <a:schemeClr val="accent1">
                  <a:lumMod val="50000"/>
                </a:schemeClr>
              </a:solidFill>
            </a:endParaRPr>
          </a:p>
          <a:p>
            <a:endParaRPr lang="en-GB" sz="1400" b="1" dirty="0">
              <a:solidFill>
                <a:schemeClr val="accent1">
                  <a:lumMod val="50000"/>
                </a:schemeClr>
              </a:solidFill>
            </a:endParaRPr>
          </a:p>
        </p:txBody>
      </p:sp>
    </p:spTree>
    <p:extLst>
      <p:ext uri="{BB962C8B-B14F-4D97-AF65-F5344CB8AC3E}">
        <p14:creationId xmlns:p14="http://schemas.microsoft.com/office/powerpoint/2010/main" val="311980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TextBox 6">
            <a:extLst>
              <a:ext uri="{FF2B5EF4-FFF2-40B4-BE49-F238E27FC236}">
                <a16:creationId xmlns:a16="http://schemas.microsoft.com/office/drawing/2014/main" id="{99F8454D-3222-4A10-A7E2-B0724A20BB13}"/>
              </a:ext>
            </a:extLst>
          </p:cNvPr>
          <p:cNvSpPr txBox="1"/>
          <p:nvPr/>
        </p:nvSpPr>
        <p:spPr>
          <a:xfrm>
            <a:off x="221673" y="121767"/>
            <a:ext cx="5874327" cy="584775"/>
          </a:xfrm>
          <a:prstGeom prst="rect">
            <a:avLst/>
          </a:prstGeom>
          <a:noFill/>
        </p:spPr>
        <p:txBody>
          <a:bodyPr wrap="square" rtlCol="0">
            <a:spAutoFit/>
          </a:bodyPr>
          <a:lstStyle/>
          <a:p>
            <a:r>
              <a:rPr lang="en-US" sz="3200" b="1" dirty="0">
                <a:solidFill>
                  <a:schemeClr val="accent1">
                    <a:lumMod val="50000"/>
                  </a:schemeClr>
                </a:solidFill>
              </a:rPr>
              <a:t>Danube water quality trends </a:t>
            </a:r>
          </a:p>
        </p:txBody>
      </p:sp>
      <p:sp>
        <p:nvSpPr>
          <p:cNvPr id="9" name="TextBox 8">
            <a:extLst>
              <a:ext uri="{FF2B5EF4-FFF2-40B4-BE49-F238E27FC236}">
                <a16:creationId xmlns:a16="http://schemas.microsoft.com/office/drawing/2014/main" id="{3F33CC79-832E-4C0A-AD2C-CF0A028B7E29}"/>
              </a:ext>
            </a:extLst>
          </p:cNvPr>
          <p:cNvSpPr txBox="1"/>
          <p:nvPr/>
        </p:nvSpPr>
        <p:spPr>
          <a:xfrm>
            <a:off x="221673" y="1548742"/>
            <a:ext cx="11527867" cy="4467057"/>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q"/>
            </a:pPr>
            <a:r>
              <a:rPr lang="en-US" sz="2400" b="1" dirty="0">
                <a:solidFill>
                  <a:schemeClr val="accent1">
                    <a:lumMod val="50000"/>
                  </a:schemeClr>
                </a:solidFill>
              </a:rPr>
              <a:t>Water quality was a key issue for Danube and coastal zone over the last 70 years</a:t>
            </a:r>
            <a:endParaRPr lang="en-US" sz="2400" dirty="0">
              <a:solidFill>
                <a:schemeClr val="accent1">
                  <a:lumMod val="50000"/>
                </a:schemeClr>
              </a:solidFill>
            </a:endParaRPr>
          </a:p>
          <a:p>
            <a:pPr marL="342900" indent="-342900" algn="just">
              <a:lnSpc>
                <a:spcPct val="150000"/>
              </a:lnSpc>
              <a:buFont typeface="Wingdings" panose="05000000000000000000" pitchFamily="2" charset="2"/>
              <a:buChar char="q"/>
            </a:pPr>
            <a:r>
              <a:rPr lang="ro-RO" sz="2400" dirty="0">
                <a:solidFill>
                  <a:schemeClr val="accent1">
                    <a:lumMod val="50000"/>
                  </a:schemeClr>
                </a:solidFill>
              </a:rPr>
              <a:t> </a:t>
            </a:r>
            <a:r>
              <a:rPr lang="en-US" sz="2400" b="1" dirty="0">
                <a:solidFill>
                  <a:schemeClr val="accent1">
                    <a:lumMod val="50000"/>
                  </a:schemeClr>
                </a:solidFill>
              </a:rPr>
              <a:t>Water quality between 1950s-1970s in the Upper Danube</a:t>
            </a:r>
            <a:endParaRPr lang="en-US" sz="2400" dirty="0">
              <a:solidFill>
                <a:schemeClr val="accent1">
                  <a:lumMod val="50000"/>
                </a:schemeClr>
              </a:solidFill>
            </a:endParaRPr>
          </a:p>
          <a:p>
            <a:pPr marL="342900" indent="-342900" algn="just">
              <a:lnSpc>
                <a:spcPct val="150000"/>
              </a:lnSpc>
              <a:buFont typeface="Wingdings" panose="05000000000000000000" pitchFamily="2" charset="2"/>
              <a:buChar char="q"/>
            </a:pPr>
            <a:r>
              <a:rPr lang="ro-RO" sz="2400" dirty="0">
                <a:solidFill>
                  <a:schemeClr val="accent1">
                    <a:lumMod val="50000"/>
                  </a:schemeClr>
                </a:solidFill>
              </a:rPr>
              <a:t> </a:t>
            </a:r>
            <a:r>
              <a:rPr lang="en-US" sz="2400" b="1" dirty="0">
                <a:solidFill>
                  <a:schemeClr val="accent1">
                    <a:lumMod val="50000"/>
                  </a:schemeClr>
                </a:solidFill>
              </a:rPr>
              <a:t>Improvement in early 1980s in the upper part – construction of WWTP</a:t>
            </a:r>
          </a:p>
          <a:p>
            <a:pPr marL="342900" indent="-342900" algn="just">
              <a:lnSpc>
                <a:spcPct val="150000"/>
              </a:lnSpc>
              <a:buFont typeface="Wingdings" panose="05000000000000000000" pitchFamily="2" charset="2"/>
              <a:buChar char="q"/>
            </a:pPr>
            <a:r>
              <a:rPr lang="en-US" sz="2400" b="1" dirty="0">
                <a:solidFill>
                  <a:schemeClr val="accent1">
                    <a:lumMod val="50000"/>
                  </a:schemeClr>
                </a:solidFill>
              </a:rPr>
              <a:t>Deterioration of water quality in the middle-lower part</a:t>
            </a:r>
          </a:p>
          <a:p>
            <a:pPr marL="342900" indent="-342900" algn="just">
              <a:lnSpc>
                <a:spcPct val="150000"/>
              </a:lnSpc>
              <a:buFont typeface="Wingdings" panose="05000000000000000000" pitchFamily="2" charset="2"/>
              <a:buChar char="q"/>
            </a:pPr>
            <a:r>
              <a:rPr lang="ro-RO" sz="2400" b="1" dirty="0" err="1">
                <a:solidFill>
                  <a:schemeClr val="accent1">
                    <a:lumMod val="50000"/>
                  </a:schemeClr>
                </a:solidFill>
              </a:rPr>
              <a:t>Some</a:t>
            </a:r>
            <a:r>
              <a:rPr lang="ro-RO" sz="2400" b="1" dirty="0">
                <a:solidFill>
                  <a:schemeClr val="accent1">
                    <a:lumMod val="50000"/>
                  </a:schemeClr>
                </a:solidFill>
              </a:rPr>
              <a:t> </a:t>
            </a:r>
            <a:r>
              <a:rPr lang="ro-RO" sz="2400" b="1" dirty="0" err="1">
                <a:solidFill>
                  <a:schemeClr val="accent1">
                    <a:lumMod val="50000"/>
                  </a:schemeClr>
                </a:solidFill>
              </a:rPr>
              <a:t>sections</a:t>
            </a:r>
            <a:r>
              <a:rPr lang="ro-RO" sz="2400" b="1" dirty="0">
                <a:solidFill>
                  <a:schemeClr val="accent1">
                    <a:lumMod val="50000"/>
                  </a:schemeClr>
                </a:solidFill>
              </a:rPr>
              <a:t> in </a:t>
            </a:r>
            <a:r>
              <a:rPr lang="ro-RO" sz="2400" b="1" dirty="0" err="1">
                <a:solidFill>
                  <a:schemeClr val="accent1">
                    <a:lumMod val="50000"/>
                  </a:schemeClr>
                </a:solidFill>
              </a:rPr>
              <a:t>the</a:t>
            </a:r>
            <a:r>
              <a:rPr lang="ro-RO" sz="2400" b="1" dirty="0">
                <a:solidFill>
                  <a:schemeClr val="accent1">
                    <a:lumMod val="50000"/>
                  </a:schemeClr>
                </a:solidFill>
              </a:rPr>
              <a:t> </a:t>
            </a:r>
            <a:r>
              <a:rPr lang="ro-RO" sz="2400" b="1" dirty="0" err="1">
                <a:solidFill>
                  <a:schemeClr val="accent1">
                    <a:lumMod val="50000"/>
                  </a:schemeClr>
                </a:solidFill>
              </a:rPr>
              <a:t>Middle</a:t>
            </a:r>
            <a:r>
              <a:rPr lang="ro-RO" sz="2400" b="1" dirty="0">
                <a:solidFill>
                  <a:schemeClr val="accent1">
                    <a:lumMod val="50000"/>
                  </a:schemeClr>
                </a:solidFill>
              </a:rPr>
              <a:t> </a:t>
            </a:r>
            <a:r>
              <a:rPr lang="ro-RO" sz="2400" b="1" dirty="0" err="1">
                <a:solidFill>
                  <a:schemeClr val="accent1">
                    <a:lumMod val="50000"/>
                  </a:schemeClr>
                </a:solidFill>
              </a:rPr>
              <a:t>and</a:t>
            </a:r>
            <a:r>
              <a:rPr lang="ro-RO" sz="2400" b="1" dirty="0">
                <a:solidFill>
                  <a:schemeClr val="accent1">
                    <a:lumMod val="50000"/>
                  </a:schemeClr>
                </a:solidFill>
              </a:rPr>
              <a:t> </a:t>
            </a:r>
            <a:r>
              <a:rPr lang="ro-RO" sz="2400" b="1" dirty="0" err="1">
                <a:solidFill>
                  <a:schemeClr val="accent1">
                    <a:lumMod val="50000"/>
                  </a:schemeClr>
                </a:solidFill>
              </a:rPr>
              <a:t>Lower</a:t>
            </a:r>
            <a:r>
              <a:rPr lang="ro-RO" sz="2400" b="1" dirty="0">
                <a:solidFill>
                  <a:schemeClr val="accent1">
                    <a:lumMod val="50000"/>
                  </a:schemeClr>
                </a:solidFill>
              </a:rPr>
              <a:t> part of </a:t>
            </a:r>
            <a:r>
              <a:rPr lang="ro-RO" sz="2400" b="1" dirty="0" err="1">
                <a:solidFill>
                  <a:schemeClr val="accent1">
                    <a:lumMod val="50000"/>
                  </a:schemeClr>
                </a:solidFill>
              </a:rPr>
              <a:t>Danube</a:t>
            </a:r>
            <a:r>
              <a:rPr lang="ro-RO" sz="2400" b="1" dirty="0">
                <a:solidFill>
                  <a:schemeClr val="accent1">
                    <a:lumMod val="50000"/>
                  </a:schemeClr>
                </a:solidFill>
              </a:rPr>
              <a:t> are </a:t>
            </a:r>
            <a:r>
              <a:rPr lang="ro-RO" sz="2400" b="1" dirty="0" err="1">
                <a:solidFill>
                  <a:schemeClr val="accent1">
                    <a:lumMod val="50000"/>
                  </a:schemeClr>
                </a:solidFill>
              </a:rPr>
              <a:t>considered</a:t>
            </a:r>
            <a:r>
              <a:rPr lang="ro-RO" sz="2400" b="1" dirty="0">
                <a:solidFill>
                  <a:schemeClr val="accent1">
                    <a:lumMod val="50000"/>
                  </a:schemeClr>
                </a:solidFill>
              </a:rPr>
              <a:t> </a:t>
            </a:r>
            <a:r>
              <a:rPr lang="ro-RO" sz="2400" b="1" dirty="0" err="1">
                <a:solidFill>
                  <a:schemeClr val="accent1">
                    <a:lumMod val="50000"/>
                  </a:schemeClr>
                </a:solidFill>
              </a:rPr>
              <a:t>possible</a:t>
            </a:r>
            <a:r>
              <a:rPr lang="ro-RO" sz="2400" b="1" dirty="0">
                <a:solidFill>
                  <a:schemeClr val="accent1">
                    <a:lumMod val="50000"/>
                  </a:schemeClr>
                </a:solidFill>
              </a:rPr>
              <a:t> at </a:t>
            </a:r>
            <a:r>
              <a:rPr lang="ro-RO" sz="2400" b="1" dirty="0" err="1">
                <a:solidFill>
                  <a:schemeClr val="accent1">
                    <a:lumMod val="50000"/>
                  </a:schemeClr>
                </a:solidFill>
              </a:rPr>
              <a:t>risk</a:t>
            </a:r>
            <a:r>
              <a:rPr lang="ro-RO" sz="2400" b="1" dirty="0">
                <a:solidFill>
                  <a:schemeClr val="accent1">
                    <a:lumMod val="50000"/>
                  </a:schemeClr>
                </a:solidFill>
              </a:rPr>
              <a:t> or at </a:t>
            </a:r>
            <a:r>
              <a:rPr lang="ro-RO" sz="2400" b="1" dirty="0" err="1">
                <a:solidFill>
                  <a:schemeClr val="accent1">
                    <a:lumMod val="50000"/>
                  </a:schemeClr>
                </a:solidFill>
              </a:rPr>
              <a:t>risk</a:t>
            </a:r>
            <a:endParaRPr lang="en-US" sz="2400" b="1" dirty="0">
              <a:solidFill>
                <a:schemeClr val="accent1">
                  <a:lumMod val="50000"/>
                </a:schemeClr>
              </a:solidFill>
            </a:endParaRPr>
          </a:p>
          <a:p>
            <a:pPr marL="342900" indent="-342900" algn="just">
              <a:lnSpc>
                <a:spcPct val="150000"/>
              </a:lnSpc>
              <a:buFont typeface="Wingdings" panose="05000000000000000000" pitchFamily="2" charset="2"/>
              <a:buChar char="q"/>
            </a:pPr>
            <a:r>
              <a:rPr lang="en-US" sz="2400" b="1" dirty="0">
                <a:solidFill>
                  <a:schemeClr val="accent1">
                    <a:lumMod val="50000"/>
                  </a:schemeClr>
                </a:solidFill>
              </a:rPr>
              <a:t>Deterioration</a:t>
            </a:r>
            <a:r>
              <a:rPr lang="ro-RO" sz="2400" b="1" dirty="0">
                <a:solidFill>
                  <a:schemeClr val="accent1">
                    <a:lumMod val="50000"/>
                  </a:schemeClr>
                </a:solidFill>
              </a:rPr>
              <a:t> of </a:t>
            </a:r>
            <a:r>
              <a:rPr lang="en-US" sz="2400" b="1" dirty="0">
                <a:solidFill>
                  <a:schemeClr val="accent1">
                    <a:lumMod val="50000"/>
                  </a:schemeClr>
                </a:solidFill>
              </a:rPr>
              <a:t>water</a:t>
            </a:r>
            <a:r>
              <a:rPr lang="ro-RO" sz="2400" b="1" dirty="0">
                <a:solidFill>
                  <a:schemeClr val="accent1">
                    <a:lumMod val="50000"/>
                  </a:schemeClr>
                </a:solidFill>
              </a:rPr>
              <a:t> quality </a:t>
            </a:r>
            <a:r>
              <a:rPr lang="en-US" sz="2400" b="1" dirty="0">
                <a:solidFill>
                  <a:schemeClr val="accent1">
                    <a:lumMod val="50000"/>
                  </a:schemeClr>
                </a:solidFill>
              </a:rPr>
              <a:t>in the Danube Delta</a:t>
            </a:r>
            <a:r>
              <a:rPr lang="ro-RO" sz="2400" b="1" dirty="0">
                <a:solidFill>
                  <a:schemeClr val="accent1">
                    <a:lumMod val="50000"/>
                  </a:schemeClr>
                </a:solidFill>
              </a:rPr>
              <a:t> complex of </a:t>
            </a:r>
            <a:r>
              <a:rPr lang="ro-RO" sz="2400" b="1" dirty="0" err="1">
                <a:solidFill>
                  <a:schemeClr val="accent1">
                    <a:lumMod val="50000"/>
                  </a:schemeClr>
                </a:solidFill>
              </a:rPr>
              <a:t>ecosystems</a:t>
            </a:r>
            <a:endParaRPr lang="en-US" sz="2400" b="1" dirty="0">
              <a:solidFill>
                <a:schemeClr val="accent1">
                  <a:lumMod val="50000"/>
                </a:schemeClr>
              </a:solidFill>
            </a:endParaRPr>
          </a:p>
          <a:p>
            <a:pPr algn="just">
              <a:lnSpc>
                <a:spcPct val="150000"/>
              </a:lnSpc>
            </a:pPr>
            <a:endParaRPr lang="en-US" sz="2400" dirty="0">
              <a:solidFill>
                <a:schemeClr val="accent1">
                  <a:lumMod val="50000"/>
                </a:schemeClr>
              </a:solidFill>
            </a:endParaRPr>
          </a:p>
        </p:txBody>
      </p:sp>
    </p:spTree>
    <p:extLst>
      <p:ext uri="{BB962C8B-B14F-4D97-AF65-F5344CB8AC3E}">
        <p14:creationId xmlns:p14="http://schemas.microsoft.com/office/powerpoint/2010/main" val="2316847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0" name="TextBox 19">
            <a:extLst>
              <a:ext uri="{FF2B5EF4-FFF2-40B4-BE49-F238E27FC236}">
                <a16:creationId xmlns:a16="http://schemas.microsoft.com/office/drawing/2014/main" id="{6295BEBE-AF21-4889-A6D6-05AC9ACEBAFD}"/>
              </a:ext>
            </a:extLst>
          </p:cNvPr>
          <p:cNvSpPr txBox="1"/>
          <p:nvPr/>
        </p:nvSpPr>
        <p:spPr>
          <a:xfrm>
            <a:off x="292098" y="755704"/>
            <a:ext cx="11781135" cy="5346592"/>
          </a:xfrm>
          <a:prstGeom prst="rect">
            <a:avLst/>
          </a:prstGeom>
          <a:noFill/>
        </p:spPr>
        <p:txBody>
          <a:bodyPr wrap="square" rtlCol="0">
            <a:spAutoFit/>
          </a:bodyPr>
          <a:lstStyle/>
          <a:p>
            <a:pPr marL="342900" indent="-342900">
              <a:lnSpc>
                <a:spcPct val="150000"/>
              </a:lnSpc>
              <a:buFont typeface="Wingdings" panose="05000000000000000000" pitchFamily="2" charset="2"/>
              <a:buChar char="q"/>
            </a:pPr>
            <a:r>
              <a:rPr lang="en-US" sz="2300" dirty="0"/>
              <a:t>In Danube Basin, </a:t>
            </a:r>
            <a:r>
              <a:rPr lang="en-US" sz="2300" b="1" dirty="0"/>
              <a:t>nitrogen and phosphorus discharges </a:t>
            </a:r>
            <a:r>
              <a:rPr lang="en-US" sz="2300" dirty="0"/>
              <a:t>into the Black Sea were increased continuously since the early 1960s, and specifically during the 1980s. </a:t>
            </a:r>
          </a:p>
          <a:p>
            <a:pPr marL="342900" indent="-342900">
              <a:lnSpc>
                <a:spcPct val="150000"/>
              </a:lnSpc>
              <a:buFont typeface="Wingdings" panose="05000000000000000000" pitchFamily="2" charset="2"/>
              <a:buChar char="q"/>
            </a:pPr>
            <a:r>
              <a:rPr lang="en-US" sz="2300" b="1" dirty="0"/>
              <a:t>Peak loads of nitrogen and phosphorous </a:t>
            </a:r>
            <a:r>
              <a:rPr lang="en-US" sz="2300" dirty="0"/>
              <a:t>occurred in 1980s and early 1990s</a:t>
            </a:r>
          </a:p>
          <a:p>
            <a:pPr marL="342900" indent="-342900">
              <a:lnSpc>
                <a:spcPct val="150000"/>
              </a:lnSpc>
              <a:buFont typeface="Wingdings" panose="05000000000000000000" pitchFamily="2" charset="2"/>
              <a:buChar char="q"/>
            </a:pPr>
            <a:r>
              <a:rPr lang="en-US" sz="2300" b="1" dirty="0"/>
              <a:t>The Western Black Sea </a:t>
            </a:r>
            <a:r>
              <a:rPr lang="en-US" sz="2300" dirty="0"/>
              <a:t>has suffered chronic harmful algal blooms, permanent hypoxic situations, as well as mass mortalities of benthic and pelagic organisms including fish. </a:t>
            </a:r>
          </a:p>
          <a:p>
            <a:pPr marL="342900" indent="-342900">
              <a:lnSpc>
                <a:spcPct val="150000"/>
              </a:lnSpc>
              <a:buFont typeface="Wingdings" panose="05000000000000000000" pitchFamily="2" charset="2"/>
              <a:buChar char="q"/>
            </a:pPr>
            <a:r>
              <a:rPr lang="en-US" sz="2300" dirty="0"/>
              <a:t>In the mid- and late 1990s some </a:t>
            </a:r>
            <a:r>
              <a:rPr lang="en-US" sz="2300" b="1" dirty="0"/>
              <a:t>positive changes </a:t>
            </a:r>
            <a:r>
              <a:rPr lang="en-US" sz="2300" dirty="0"/>
              <a:t>were documented as a result of a slight anthropogenic pressure reduction. </a:t>
            </a:r>
          </a:p>
          <a:p>
            <a:pPr marL="342900" indent="-342900">
              <a:lnSpc>
                <a:spcPct val="150000"/>
              </a:lnSpc>
              <a:buFont typeface="Wingdings" panose="05000000000000000000" pitchFamily="2" charset="2"/>
              <a:buChar char="q"/>
            </a:pPr>
            <a:r>
              <a:rPr lang="en-US" sz="2300" b="1" dirty="0"/>
              <a:t>Nitrate contamination </a:t>
            </a:r>
            <a:r>
              <a:rPr lang="en-US" sz="2300" dirty="0"/>
              <a:t>is recognized as a main water quality issue in the Danube Basin. </a:t>
            </a:r>
          </a:p>
          <a:p>
            <a:pPr marL="342900" indent="-342900">
              <a:lnSpc>
                <a:spcPct val="150000"/>
              </a:lnSpc>
              <a:buFont typeface="Wingdings" panose="05000000000000000000" pitchFamily="2" charset="2"/>
              <a:buChar char="q"/>
            </a:pPr>
            <a:r>
              <a:rPr lang="en-US" sz="2300" dirty="0"/>
              <a:t>In addition to lake </a:t>
            </a:r>
            <a:r>
              <a:rPr lang="en-US" sz="2300" b="1" dirty="0"/>
              <a:t>eutrophication</a:t>
            </a:r>
            <a:r>
              <a:rPr lang="en-US" sz="2300" dirty="0"/>
              <a:t>, nutrient discharges </a:t>
            </a:r>
            <a:r>
              <a:rPr lang="en-US" sz="2300" b="1" dirty="0"/>
              <a:t>deteriorate the water quality </a:t>
            </a:r>
            <a:r>
              <a:rPr lang="en-US" sz="2300" dirty="0"/>
              <a:t>of receiving rivers. </a:t>
            </a:r>
          </a:p>
        </p:txBody>
      </p:sp>
      <p:sp>
        <p:nvSpPr>
          <p:cNvPr id="24" name="TextBox 23">
            <a:extLst>
              <a:ext uri="{FF2B5EF4-FFF2-40B4-BE49-F238E27FC236}">
                <a16:creationId xmlns:a16="http://schemas.microsoft.com/office/drawing/2014/main" id="{50D36B66-B81E-48CF-9ADE-58F99EAAA2DB}"/>
              </a:ext>
            </a:extLst>
          </p:cNvPr>
          <p:cNvSpPr txBox="1"/>
          <p:nvPr/>
        </p:nvSpPr>
        <p:spPr>
          <a:xfrm>
            <a:off x="175309" y="69907"/>
            <a:ext cx="8118946" cy="461665"/>
          </a:xfrm>
          <a:prstGeom prst="rect">
            <a:avLst/>
          </a:prstGeom>
          <a:noFill/>
        </p:spPr>
        <p:txBody>
          <a:bodyPr wrap="square">
            <a:spAutoFit/>
          </a:bodyPr>
          <a:lstStyle/>
          <a:p>
            <a:r>
              <a:rPr lang="en-GB" sz="2400" b="1" dirty="0">
                <a:solidFill>
                  <a:schemeClr val="accent1">
                    <a:lumMod val="50000"/>
                  </a:schemeClr>
                </a:solidFill>
              </a:rPr>
              <a:t>Nutrient Overload in Danube Basin</a:t>
            </a:r>
          </a:p>
        </p:txBody>
      </p:sp>
    </p:spTree>
    <p:extLst>
      <p:ext uri="{BB962C8B-B14F-4D97-AF65-F5344CB8AC3E}">
        <p14:creationId xmlns:p14="http://schemas.microsoft.com/office/powerpoint/2010/main" val="814568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TextBox 6">
            <a:extLst>
              <a:ext uri="{FF2B5EF4-FFF2-40B4-BE49-F238E27FC236}">
                <a16:creationId xmlns:a16="http://schemas.microsoft.com/office/drawing/2014/main" id="{99F8454D-3222-4A10-A7E2-B0724A20BB13}"/>
              </a:ext>
            </a:extLst>
          </p:cNvPr>
          <p:cNvSpPr txBox="1"/>
          <p:nvPr/>
        </p:nvSpPr>
        <p:spPr>
          <a:xfrm>
            <a:off x="221673" y="121767"/>
            <a:ext cx="11970021" cy="584775"/>
          </a:xfrm>
          <a:prstGeom prst="rect">
            <a:avLst/>
          </a:prstGeom>
          <a:noFill/>
        </p:spPr>
        <p:txBody>
          <a:bodyPr wrap="square" rtlCol="0">
            <a:spAutoFit/>
          </a:bodyPr>
          <a:lstStyle/>
          <a:p>
            <a:r>
              <a:rPr lang="ro-RO" sz="3200" b="1" dirty="0" err="1">
                <a:solidFill>
                  <a:schemeClr val="accent1">
                    <a:lumMod val="50000"/>
                  </a:schemeClr>
                </a:solidFill>
              </a:rPr>
              <a:t>Danube</a:t>
            </a:r>
            <a:r>
              <a:rPr lang="ro-RO" sz="3200" b="1" dirty="0">
                <a:solidFill>
                  <a:schemeClr val="accent1">
                    <a:lumMod val="50000"/>
                  </a:schemeClr>
                </a:solidFill>
              </a:rPr>
              <a:t> </a:t>
            </a:r>
            <a:r>
              <a:rPr lang="ro-RO" sz="3200" b="1" dirty="0" err="1">
                <a:solidFill>
                  <a:schemeClr val="accent1">
                    <a:lumMod val="50000"/>
                  </a:schemeClr>
                </a:solidFill>
              </a:rPr>
              <a:t>water</a:t>
            </a:r>
            <a:r>
              <a:rPr lang="ro-RO" sz="3200" b="1" dirty="0">
                <a:solidFill>
                  <a:schemeClr val="accent1">
                    <a:lumMod val="50000"/>
                  </a:schemeClr>
                </a:solidFill>
              </a:rPr>
              <a:t> quality </a:t>
            </a:r>
            <a:r>
              <a:rPr lang="ro-RO" sz="3200" b="1" dirty="0" err="1">
                <a:solidFill>
                  <a:schemeClr val="accent1">
                    <a:lumMod val="50000"/>
                  </a:schemeClr>
                </a:solidFill>
              </a:rPr>
              <a:t>trends</a:t>
            </a:r>
            <a:endParaRPr lang="en-US" sz="3200" b="1" dirty="0">
              <a:solidFill>
                <a:schemeClr val="accent1">
                  <a:lumMod val="50000"/>
                </a:schemeClr>
              </a:solidFill>
            </a:endParaRPr>
          </a:p>
        </p:txBody>
      </p:sp>
      <p:pic>
        <p:nvPicPr>
          <p:cNvPr id="2" name="Picture 1">
            <a:extLst>
              <a:ext uri="{FF2B5EF4-FFF2-40B4-BE49-F238E27FC236}">
                <a16:creationId xmlns:a16="http://schemas.microsoft.com/office/drawing/2014/main" id="{24811E36-8C38-DDCE-6BA2-81C21AFCD406}"/>
              </a:ext>
            </a:extLst>
          </p:cNvPr>
          <p:cNvPicPr>
            <a:picLocks noChangeAspect="1"/>
          </p:cNvPicPr>
          <p:nvPr/>
        </p:nvPicPr>
        <p:blipFill>
          <a:blip r:embed="rId2"/>
          <a:stretch>
            <a:fillRect/>
          </a:stretch>
        </p:blipFill>
        <p:spPr>
          <a:xfrm>
            <a:off x="5310772" y="227759"/>
            <a:ext cx="6659555" cy="6626256"/>
          </a:xfrm>
          <a:prstGeom prst="rect">
            <a:avLst/>
          </a:prstGeom>
        </p:spPr>
      </p:pic>
      <p:sp>
        <p:nvSpPr>
          <p:cNvPr id="3" name="TextBox 2">
            <a:extLst>
              <a:ext uri="{FF2B5EF4-FFF2-40B4-BE49-F238E27FC236}">
                <a16:creationId xmlns:a16="http://schemas.microsoft.com/office/drawing/2014/main" id="{3F573ECB-245A-2BD2-2DF1-48007FB9B80D}"/>
              </a:ext>
            </a:extLst>
          </p:cNvPr>
          <p:cNvSpPr txBox="1"/>
          <p:nvPr/>
        </p:nvSpPr>
        <p:spPr>
          <a:xfrm>
            <a:off x="317896" y="3270754"/>
            <a:ext cx="4771508" cy="1569660"/>
          </a:xfrm>
          <a:prstGeom prst="rect">
            <a:avLst/>
          </a:prstGeom>
          <a:noFill/>
        </p:spPr>
        <p:txBody>
          <a:bodyPr wrap="square" rtlCol="0">
            <a:spAutoFit/>
          </a:bodyPr>
          <a:lstStyle/>
          <a:p>
            <a:r>
              <a:rPr lang="ro-RO" sz="2400" b="1" dirty="0" err="1">
                <a:solidFill>
                  <a:schemeClr val="accent1">
                    <a:lumMod val="50000"/>
                  </a:schemeClr>
                </a:solidFill>
              </a:rPr>
              <a:t>Changes</a:t>
            </a:r>
            <a:r>
              <a:rPr lang="ro-RO" sz="2400" b="1" dirty="0">
                <a:solidFill>
                  <a:schemeClr val="accent1">
                    <a:lumMod val="50000"/>
                  </a:schemeClr>
                </a:solidFill>
              </a:rPr>
              <a:t> of N, P </a:t>
            </a:r>
            <a:r>
              <a:rPr lang="ro-RO" sz="2400" b="1" dirty="0" err="1">
                <a:solidFill>
                  <a:schemeClr val="accent1">
                    <a:lumMod val="50000"/>
                  </a:schemeClr>
                </a:solidFill>
              </a:rPr>
              <a:t>emissions</a:t>
            </a:r>
            <a:r>
              <a:rPr lang="ro-RO" sz="2400" b="1" dirty="0">
                <a:solidFill>
                  <a:schemeClr val="accent1">
                    <a:lumMod val="50000"/>
                  </a:schemeClr>
                </a:solidFill>
              </a:rPr>
              <a:t> </a:t>
            </a:r>
            <a:r>
              <a:rPr lang="ro-RO" sz="2400" b="1" dirty="0" err="1">
                <a:solidFill>
                  <a:schemeClr val="accent1">
                    <a:lumMod val="50000"/>
                  </a:schemeClr>
                </a:solidFill>
              </a:rPr>
              <a:t>into</a:t>
            </a:r>
            <a:r>
              <a:rPr lang="ro-RO" sz="2400" b="1" dirty="0">
                <a:solidFill>
                  <a:schemeClr val="accent1">
                    <a:lumMod val="50000"/>
                  </a:schemeClr>
                </a:solidFill>
              </a:rPr>
              <a:t> </a:t>
            </a:r>
            <a:r>
              <a:rPr lang="ro-RO" sz="2400" b="1" dirty="0" err="1">
                <a:solidFill>
                  <a:schemeClr val="accent1">
                    <a:lumMod val="50000"/>
                  </a:schemeClr>
                </a:solidFill>
              </a:rPr>
              <a:t>the</a:t>
            </a:r>
            <a:r>
              <a:rPr lang="ro-RO" sz="2400" b="1" dirty="0">
                <a:solidFill>
                  <a:schemeClr val="accent1">
                    <a:lumMod val="50000"/>
                  </a:schemeClr>
                </a:solidFill>
              </a:rPr>
              <a:t> </a:t>
            </a:r>
            <a:r>
              <a:rPr lang="ro-RO" sz="2400" b="1" dirty="0" err="1">
                <a:solidFill>
                  <a:schemeClr val="accent1">
                    <a:lumMod val="50000"/>
                  </a:schemeClr>
                </a:solidFill>
              </a:rPr>
              <a:t>river</a:t>
            </a:r>
            <a:r>
              <a:rPr lang="ro-RO" sz="2400" b="1" dirty="0">
                <a:solidFill>
                  <a:schemeClr val="accent1">
                    <a:lumMod val="50000"/>
                  </a:schemeClr>
                </a:solidFill>
              </a:rPr>
              <a:t> </a:t>
            </a:r>
            <a:r>
              <a:rPr lang="ro-RO" sz="2400" b="1" dirty="0" err="1">
                <a:solidFill>
                  <a:schemeClr val="accent1">
                    <a:lumMod val="50000"/>
                  </a:schemeClr>
                </a:solidFill>
              </a:rPr>
              <a:t>system</a:t>
            </a:r>
            <a:r>
              <a:rPr lang="ro-RO" sz="2400" b="1" dirty="0">
                <a:solidFill>
                  <a:schemeClr val="accent1">
                    <a:lumMod val="50000"/>
                  </a:schemeClr>
                </a:solidFill>
              </a:rPr>
              <a:t> of </a:t>
            </a:r>
            <a:r>
              <a:rPr lang="ro-RO" sz="2400" b="1" dirty="0" err="1">
                <a:solidFill>
                  <a:schemeClr val="accent1">
                    <a:lumMod val="50000"/>
                  </a:schemeClr>
                </a:solidFill>
              </a:rPr>
              <a:t>the</a:t>
            </a:r>
            <a:r>
              <a:rPr lang="ro-RO" sz="2400" b="1" dirty="0">
                <a:solidFill>
                  <a:schemeClr val="accent1">
                    <a:lumMod val="50000"/>
                  </a:schemeClr>
                </a:solidFill>
              </a:rPr>
              <a:t> </a:t>
            </a:r>
            <a:r>
              <a:rPr lang="ro-RO" sz="2400" b="1" dirty="0" err="1">
                <a:solidFill>
                  <a:schemeClr val="accent1">
                    <a:lumMod val="50000"/>
                  </a:schemeClr>
                </a:solidFill>
              </a:rPr>
              <a:t>Danube</a:t>
            </a:r>
            <a:r>
              <a:rPr lang="ro-RO" sz="2400" b="1" dirty="0">
                <a:solidFill>
                  <a:schemeClr val="accent1">
                    <a:lumMod val="50000"/>
                  </a:schemeClr>
                </a:solidFill>
              </a:rPr>
              <a:t> </a:t>
            </a:r>
            <a:r>
              <a:rPr lang="ro-RO" sz="2400" b="1" dirty="0" err="1">
                <a:solidFill>
                  <a:schemeClr val="accent1">
                    <a:lumMod val="50000"/>
                  </a:schemeClr>
                </a:solidFill>
              </a:rPr>
              <a:t>between</a:t>
            </a:r>
            <a:r>
              <a:rPr lang="ro-RO" sz="2400" b="1" dirty="0">
                <a:solidFill>
                  <a:schemeClr val="accent1">
                    <a:lumMod val="50000"/>
                  </a:schemeClr>
                </a:solidFill>
              </a:rPr>
              <a:t> 1955 -2000</a:t>
            </a:r>
          </a:p>
          <a:p>
            <a:r>
              <a:rPr lang="en-US" sz="2400" b="1" dirty="0">
                <a:solidFill>
                  <a:schemeClr val="accent1">
                    <a:lumMod val="50000"/>
                  </a:schemeClr>
                </a:solidFill>
              </a:rPr>
              <a:t>(</a:t>
            </a:r>
            <a:r>
              <a:rPr lang="en-US" sz="2400" b="1" dirty="0" err="1">
                <a:solidFill>
                  <a:schemeClr val="accent1">
                    <a:lumMod val="50000"/>
                  </a:schemeClr>
                </a:solidFill>
              </a:rPr>
              <a:t>daNUbs</a:t>
            </a:r>
            <a:r>
              <a:rPr lang="en-US" sz="2400" b="1" dirty="0">
                <a:solidFill>
                  <a:schemeClr val="accent1">
                    <a:lumMod val="50000"/>
                  </a:schemeClr>
                </a:solidFill>
              </a:rPr>
              <a:t> report 2005)</a:t>
            </a:r>
          </a:p>
        </p:txBody>
      </p:sp>
    </p:spTree>
    <p:extLst>
      <p:ext uri="{BB962C8B-B14F-4D97-AF65-F5344CB8AC3E}">
        <p14:creationId xmlns:p14="http://schemas.microsoft.com/office/powerpoint/2010/main" val="3047344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aphicFrame>
        <p:nvGraphicFramePr>
          <p:cNvPr id="3" name="Table 2">
            <a:extLst>
              <a:ext uri="{FF2B5EF4-FFF2-40B4-BE49-F238E27FC236}">
                <a16:creationId xmlns:a16="http://schemas.microsoft.com/office/drawing/2014/main" id="{49F0D331-44DD-4A86-882B-89A875F5C1BB}"/>
              </a:ext>
            </a:extLst>
          </p:cNvPr>
          <p:cNvGraphicFramePr>
            <a:graphicFrameLocks noGrp="1"/>
          </p:cNvGraphicFramePr>
          <p:nvPr>
            <p:extLst>
              <p:ext uri="{D42A27DB-BD31-4B8C-83A1-F6EECF244321}">
                <p14:modId xmlns:p14="http://schemas.microsoft.com/office/powerpoint/2010/main" val="2564838115"/>
              </p:ext>
            </p:extLst>
          </p:nvPr>
        </p:nvGraphicFramePr>
        <p:xfrm>
          <a:off x="736123" y="1497137"/>
          <a:ext cx="10329931" cy="4584742"/>
        </p:xfrm>
        <a:graphic>
          <a:graphicData uri="http://schemas.openxmlformats.org/drawingml/2006/table">
            <a:tbl>
              <a:tblPr>
                <a:solidFill>
                  <a:srgbClr val="FFC000"/>
                </a:solidFill>
                <a:tableStyleId>{5C22544A-7EE6-4342-B048-85BDC9FD1C3A}</a:tableStyleId>
              </a:tblPr>
              <a:tblGrid>
                <a:gridCol w="2302168">
                  <a:extLst>
                    <a:ext uri="{9D8B030D-6E8A-4147-A177-3AD203B41FA5}">
                      <a16:colId xmlns:a16="http://schemas.microsoft.com/office/drawing/2014/main" val="3605779331"/>
                    </a:ext>
                  </a:extLst>
                </a:gridCol>
                <a:gridCol w="1364819">
                  <a:extLst>
                    <a:ext uri="{9D8B030D-6E8A-4147-A177-3AD203B41FA5}">
                      <a16:colId xmlns:a16="http://schemas.microsoft.com/office/drawing/2014/main" val="3235277739"/>
                    </a:ext>
                  </a:extLst>
                </a:gridCol>
                <a:gridCol w="1665736">
                  <a:extLst>
                    <a:ext uri="{9D8B030D-6E8A-4147-A177-3AD203B41FA5}">
                      <a16:colId xmlns:a16="http://schemas.microsoft.com/office/drawing/2014/main" val="1074490797"/>
                    </a:ext>
                  </a:extLst>
                </a:gridCol>
                <a:gridCol w="1665736">
                  <a:extLst>
                    <a:ext uri="{9D8B030D-6E8A-4147-A177-3AD203B41FA5}">
                      <a16:colId xmlns:a16="http://schemas.microsoft.com/office/drawing/2014/main" val="1978472035"/>
                    </a:ext>
                  </a:extLst>
                </a:gridCol>
                <a:gridCol w="1665736">
                  <a:extLst>
                    <a:ext uri="{9D8B030D-6E8A-4147-A177-3AD203B41FA5}">
                      <a16:colId xmlns:a16="http://schemas.microsoft.com/office/drawing/2014/main" val="2554919919"/>
                    </a:ext>
                  </a:extLst>
                </a:gridCol>
                <a:gridCol w="1665736">
                  <a:extLst>
                    <a:ext uri="{9D8B030D-6E8A-4147-A177-3AD203B41FA5}">
                      <a16:colId xmlns:a16="http://schemas.microsoft.com/office/drawing/2014/main" val="1696563486"/>
                    </a:ext>
                  </a:extLst>
                </a:gridCol>
              </a:tblGrid>
              <a:tr h="863472">
                <a:tc rowSpan="2">
                  <a:txBody>
                    <a:bodyPr/>
                    <a:lstStyle/>
                    <a:p>
                      <a:pPr marL="0" marR="0">
                        <a:lnSpc>
                          <a:spcPct val="150000"/>
                        </a:lnSpc>
                        <a:spcBef>
                          <a:spcPts val="0"/>
                        </a:spcBef>
                        <a:spcAft>
                          <a:spcPts val="0"/>
                        </a:spcAft>
                      </a:pPr>
                      <a:endParaRPr lang="en-US" sz="2800" b="1" dirty="0">
                        <a:effectLst/>
                        <a:latin typeface="+mn-lt"/>
                      </a:endParaRPr>
                    </a:p>
                    <a:p>
                      <a:pPr marL="0" marR="0">
                        <a:lnSpc>
                          <a:spcPct val="150000"/>
                        </a:lnSpc>
                        <a:spcBef>
                          <a:spcPts val="0"/>
                        </a:spcBef>
                        <a:spcAft>
                          <a:spcPts val="0"/>
                        </a:spcAft>
                      </a:pPr>
                      <a:endParaRPr lang="en-US" sz="2800" b="1" dirty="0">
                        <a:effectLst/>
                        <a:latin typeface="+mn-lt"/>
                      </a:endParaRPr>
                    </a:p>
                    <a:p>
                      <a:pPr marL="0" marR="0">
                        <a:lnSpc>
                          <a:spcPct val="150000"/>
                        </a:lnSpc>
                        <a:spcBef>
                          <a:spcPts val="0"/>
                        </a:spcBef>
                        <a:spcAft>
                          <a:spcPts val="0"/>
                        </a:spcAft>
                      </a:pPr>
                      <a:r>
                        <a:rPr lang="en-US" sz="2800" b="1" dirty="0">
                          <a:effectLst/>
                          <a:latin typeface="+mn-lt"/>
                        </a:rPr>
                        <a:t>Period/</a:t>
                      </a:r>
                    </a:p>
                    <a:p>
                      <a:pPr marL="0" marR="0">
                        <a:lnSpc>
                          <a:spcPct val="150000"/>
                        </a:lnSpc>
                        <a:spcBef>
                          <a:spcPts val="0"/>
                        </a:spcBef>
                        <a:spcAft>
                          <a:spcPts val="0"/>
                        </a:spcAft>
                      </a:pPr>
                      <a:r>
                        <a:rPr lang="en-US" sz="2800" b="1" dirty="0">
                          <a:effectLst/>
                          <a:latin typeface="+mn-lt"/>
                        </a:rPr>
                        <a:t>Parameter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tc>
                <a:tc gridSpan="2">
                  <a:txBody>
                    <a:bodyPr/>
                    <a:lstStyle/>
                    <a:p>
                      <a:pPr marL="0" marR="0" algn="ctr">
                        <a:lnSpc>
                          <a:spcPct val="150000"/>
                        </a:lnSpc>
                        <a:spcBef>
                          <a:spcPts val="0"/>
                        </a:spcBef>
                        <a:spcAft>
                          <a:spcPts val="0"/>
                        </a:spcAft>
                      </a:pPr>
                      <a:r>
                        <a:rPr lang="en-US" sz="2800" b="1" dirty="0">
                          <a:effectLst/>
                          <a:latin typeface="+mn-lt"/>
                        </a:rPr>
                        <a:t>LDRS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hMerge="1">
                  <a:txBody>
                    <a:bodyPr/>
                    <a:lstStyle/>
                    <a:p>
                      <a:endParaRPr lang="en-US"/>
                    </a:p>
                  </a:txBody>
                  <a:tcPr/>
                </a:tc>
                <a:tc gridSpan="3">
                  <a:txBody>
                    <a:bodyPr/>
                    <a:lstStyle/>
                    <a:p>
                      <a:pPr marL="0" marR="0" algn="ctr">
                        <a:lnSpc>
                          <a:spcPct val="150000"/>
                        </a:lnSpc>
                        <a:spcBef>
                          <a:spcPts val="0"/>
                        </a:spcBef>
                        <a:spcAft>
                          <a:spcPts val="0"/>
                        </a:spcAft>
                      </a:pPr>
                      <a:r>
                        <a:rPr lang="en-US" sz="2800" b="1" dirty="0">
                          <a:effectLst/>
                          <a:latin typeface="+mn-lt"/>
                        </a:rPr>
                        <a:t>Danube Delta</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8100000" scaled="1"/>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58019349"/>
                  </a:ext>
                </a:extLst>
              </a:tr>
              <a:tr h="1106319">
                <a:tc vMerge="1">
                  <a:txBody>
                    <a:bodyPr/>
                    <a:lstStyle/>
                    <a:p>
                      <a:endParaRPr lang="en-US"/>
                    </a:p>
                  </a:txBody>
                  <a:tcPr/>
                </a:tc>
                <a:tc>
                  <a:txBody>
                    <a:bodyPr/>
                    <a:lstStyle/>
                    <a:p>
                      <a:pPr marL="0" marR="0">
                        <a:lnSpc>
                          <a:spcPct val="150000"/>
                        </a:lnSpc>
                        <a:spcBef>
                          <a:spcPts val="0"/>
                        </a:spcBef>
                        <a:spcAft>
                          <a:spcPts val="0"/>
                        </a:spcAft>
                      </a:pPr>
                      <a:r>
                        <a:rPr lang="en-US" sz="2800" b="1" dirty="0">
                          <a:effectLst/>
                          <a:latin typeface="+mn-lt"/>
                        </a:rPr>
                        <a:t>1980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0800000" scaled="1"/>
                      <a:tileRect/>
                    </a:gradFill>
                  </a:tcPr>
                </a:tc>
                <a:tc>
                  <a:txBody>
                    <a:bodyPr/>
                    <a:lstStyle/>
                    <a:p>
                      <a:pPr marL="0" marR="0">
                        <a:lnSpc>
                          <a:spcPct val="150000"/>
                        </a:lnSpc>
                        <a:spcBef>
                          <a:spcPts val="0"/>
                        </a:spcBef>
                        <a:spcAft>
                          <a:spcPts val="0"/>
                        </a:spcAft>
                      </a:pPr>
                      <a:r>
                        <a:rPr lang="en-US" sz="2800" b="1" dirty="0">
                          <a:effectLst/>
                          <a:latin typeface="+mn-lt"/>
                        </a:rPr>
                        <a:t>1990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rgbClr val="F49494">
                            <a:tint val="66000"/>
                            <a:satMod val="160000"/>
                          </a:srgbClr>
                        </a:gs>
                        <a:gs pos="50000">
                          <a:srgbClr val="F49494">
                            <a:tint val="44500"/>
                            <a:satMod val="160000"/>
                          </a:srgbClr>
                        </a:gs>
                        <a:gs pos="100000">
                          <a:srgbClr val="F49494">
                            <a:tint val="23500"/>
                            <a:satMod val="160000"/>
                          </a:srgbClr>
                        </a:gs>
                      </a:gsLst>
                      <a:lin ang="10800000" scaled="1"/>
                      <a:tileRect/>
                    </a:gradFill>
                  </a:tcPr>
                </a:tc>
                <a:tc>
                  <a:txBody>
                    <a:bodyPr/>
                    <a:lstStyle/>
                    <a:p>
                      <a:pPr marL="0" marR="0">
                        <a:lnSpc>
                          <a:spcPct val="150000"/>
                        </a:lnSpc>
                        <a:spcBef>
                          <a:spcPts val="0"/>
                        </a:spcBef>
                        <a:spcAft>
                          <a:spcPts val="0"/>
                        </a:spcAft>
                      </a:pPr>
                      <a:r>
                        <a:rPr lang="en-US" sz="2800" b="1" dirty="0">
                          <a:effectLst/>
                          <a:latin typeface="+mn-lt"/>
                        </a:rPr>
                        <a:t>1981-1982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0800000" scaled="1"/>
                      <a:tileRect/>
                    </a:gradFill>
                  </a:tcPr>
                </a:tc>
                <a:tc>
                  <a:txBody>
                    <a:bodyPr/>
                    <a:lstStyle/>
                    <a:p>
                      <a:pPr marL="0" marR="0">
                        <a:lnSpc>
                          <a:spcPct val="150000"/>
                        </a:lnSpc>
                        <a:spcBef>
                          <a:spcPts val="0"/>
                        </a:spcBef>
                        <a:spcAft>
                          <a:spcPts val="0"/>
                        </a:spcAft>
                      </a:pPr>
                      <a:r>
                        <a:rPr lang="en-US" sz="2800" b="1" dirty="0">
                          <a:effectLst/>
                          <a:latin typeface="+mn-lt"/>
                        </a:rPr>
                        <a:t>1986-1987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0800000" scaled="1"/>
                      <a:tileRect/>
                    </a:gradFill>
                  </a:tcPr>
                </a:tc>
                <a:tc>
                  <a:txBody>
                    <a:bodyPr/>
                    <a:lstStyle/>
                    <a:p>
                      <a:pPr marL="0" marR="0">
                        <a:lnSpc>
                          <a:spcPct val="150000"/>
                        </a:lnSpc>
                        <a:spcBef>
                          <a:spcPts val="0"/>
                        </a:spcBef>
                        <a:spcAft>
                          <a:spcPts val="0"/>
                        </a:spcAft>
                      </a:pPr>
                      <a:r>
                        <a:rPr lang="en-US" sz="2800" b="1" dirty="0">
                          <a:effectLst/>
                          <a:latin typeface="+mn-lt"/>
                        </a:rPr>
                        <a:t>1991-1993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rgbClr val="F49494">
                            <a:tint val="66000"/>
                            <a:satMod val="160000"/>
                          </a:srgbClr>
                        </a:gs>
                        <a:gs pos="50000">
                          <a:srgbClr val="F49494">
                            <a:tint val="44500"/>
                            <a:satMod val="160000"/>
                          </a:srgbClr>
                        </a:gs>
                        <a:gs pos="100000">
                          <a:srgbClr val="F49494">
                            <a:tint val="23500"/>
                            <a:satMod val="160000"/>
                          </a:srgbClr>
                        </a:gs>
                      </a:gsLst>
                      <a:lin ang="10800000" scaled="1"/>
                      <a:tileRect/>
                    </a:gradFill>
                  </a:tcPr>
                </a:tc>
                <a:extLst>
                  <a:ext uri="{0D108BD9-81ED-4DB2-BD59-A6C34878D82A}">
                    <a16:rowId xmlns:a16="http://schemas.microsoft.com/office/drawing/2014/main" val="2608950070"/>
                  </a:ext>
                </a:extLst>
              </a:tr>
              <a:tr h="696863">
                <a:tc>
                  <a:txBody>
                    <a:bodyPr/>
                    <a:lstStyle/>
                    <a:p>
                      <a:pPr marL="0" marR="0">
                        <a:lnSpc>
                          <a:spcPct val="150000"/>
                        </a:lnSpc>
                        <a:spcBef>
                          <a:spcPts val="0"/>
                        </a:spcBef>
                        <a:spcAft>
                          <a:spcPts val="0"/>
                        </a:spcAft>
                      </a:pPr>
                      <a:r>
                        <a:rPr lang="en-US" sz="2800" b="1">
                          <a:effectLst/>
                          <a:latin typeface="+mn-lt"/>
                        </a:rPr>
                        <a:t>DIN (</a:t>
                      </a:r>
                      <a:r>
                        <a:rPr lang="en-US" sz="2800" b="1">
                          <a:effectLst/>
                          <a:latin typeface="+mn-lt"/>
                          <a:sym typeface="Symbol" panose="05050102010706020507" pitchFamily="18" charset="2"/>
                        </a:rPr>
                        <a:t></a:t>
                      </a:r>
                      <a:r>
                        <a:rPr lang="en-US" sz="2800" b="1">
                          <a:effectLst/>
                          <a:latin typeface="+mn-lt"/>
                        </a:rPr>
                        <a:t>g N</a:t>
                      </a:r>
                      <a:r>
                        <a:rPr lang="en-US" sz="2800" b="1" baseline="30000">
                          <a:effectLst/>
                          <a:latin typeface="+mn-lt"/>
                        </a:rPr>
                        <a:t>. </a:t>
                      </a:r>
                      <a:r>
                        <a:rPr lang="en-US" sz="2800" b="1">
                          <a:effectLst/>
                          <a:latin typeface="+mn-lt"/>
                        </a:rPr>
                        <a:t>l</a:t>
                      </a:r>
                      <a:r>
                        <a:rPr lang="en-US" sz="2800" b="1" baseline="30000">
                          <a:effectLst/>
                          <a:latin typeface="+mn-lt"/>
                        </a:rPr>
                        <a:t>-1</a:t>
                      </a:r>
                      <a:r>
                        <a:rPr lang="en-US" sz="2800" b="1">
                          <a:effectLst/>
                          <a:latin typeface="+mn-lt"/>
                        </a:rPr>
                        <a:t>)               </a:t>
                      </a:r>
                      <a:endParaRPr lang="en-US" sz="28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800" b="1" dirty="0">
                          <a:effectLst/>
                          <a:latin typeface="+mn-lt"/>
                        </a:rPr>
                        <a:t>&lt; 1200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0800000" scaled="1"/>
                      <a:tileRect/>
                    </a:gradFill>
                  </a:tcPr>
                </a:tc>
                <a:tc>
                  <a:txBody>
                    <a:bodyPr/>
                    <a:lstStyle/>
                    <a:p>
                      <a:pPr marL="0" marR="0">
                        <a:lnSpc>
                          <a:spcPct val="150000"/>
                        </a:lnSpc>
                        <a:spcBef>
                          <a:spcPts val="0"/>
                        </a:spcBef>
                        <a:spcAft>
                          <a:spcPts val="0"/>
                        </a:spcAft>
                      </a:pPr>
                      <a:r>
                        <a:rPr lang="en-US" sz="2800" b="1" dirty="0">
                          <a:effectLst/>
                          <a:latin typeface="+mn-lt"/>
                        </a:rPr>
                        <a:t>&gt; 2200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rgbClr val="F49494">
                            <a:tint val="66000"/>
                            <a:satMod val="160000"/>
                          </a:srgbClr>
                        </a:gs>
                        <a:gs pos="50000">
                          <a:srgbClr val="F49494">
                            <a:tint val="44500"/>
                            <a:satMod val="160000"/>
                          </a:srgbClr>
                        </a:gs>
                        <a:gs pos="100000">
                          <a:srgbClr val="F49494">
                            <a:tint val="23500"/>
                            <a:satMod val="160000"/>
                          </a:srgbClr>
                        </a:gs>
                      </a:gsLst>
                      <a:lin ang="10800000" scaled="1"/>
                      <a:tileRect/>
                    </a:gradFill>
                  </a:tcPr>
                </a:tc>
                <a:tc>
                  <a:txBody>
                    <a:bodyPr/>
                    <a:lstStyle/>
                    <a:p>
                      <a:pPr marL="0" marR="0">
                        <a:lnSpc>
                          <a:spcPct val="150000"/>
                        </a:lnSpc>
                        <a:spcBef>
                          <a:spcPts val="0"/>
                        </a:spcBef>
                        <a:spcAft>
                          <a:spcPts val="0"/>
                        </a:spcAft>
                      </a:pPr>
                      <a:r>
                        <a:rPr lang="en-US" sz="2800" b="1" dirty="0">
                          <a:effectLst/>
                          <a:latin typeface="+mn-lt"/>
                        </a:rPr>
                        <a:t>90-800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0800000" scaled="1"/>
                      <a:tileRect/>
                    </a:gradFill>
                  </a:tcPr>
                </a:tc>
                <a:tc>
                  <a:txBody>
                    <a:bodyPr/>
                    <a:lstStyle/>
                    <a:p>
                      <a:pPr marL="0" marR="0">
                        <a:lnSpc>
                          <a:spcPct val="150000"/>
                        </a:lnSpc>
                        <a:spcBef>
                          <a:spcPts val="0"/>
                        </a:spcBef>
                        <a:spcAft>
                          <a:spcPts val="0"/>
                        </a:spcAft>
                      </a:pPr>
                      <a:r>
                        <a:rPr lang="en-US" sz="2800" b="1" dirty="0">
                          <a:effectLst/>
                          <a:latin typeface="+mn-lt"/>
                        </a:rPr>
                        <a:t>250-800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0800000" scaled="1"/>
                      <a:tileRect/>
                    </a:gradFill>
                  </a:tcPr>
                </a:tc>
                <a:tc>
                  <a:txBody>
                    <a:bodyPr/>
                    <a:lstStyle/>
                    <a:p>
                      <a:pPr marL="0" marR="0">
                        <a:lnSpc>
                          <a:spcPct val="150000"/>
                        </a:lnSpc>
                        <a:spcBef>
                          <a:spcPts val="0"/>
                        </a:spcBef>
                        <a:spcAft>
                          <a:spcPts val="0"/>
                        </a:spcAft>
                      </a:pPr>
                      <a:r>
                        <a:rPr lang="en-US" sz="2800" b="1" dirty="0">
                          <a:effectLst/>
                          <a:latin typeface="+mn-lt"/>
                        </a:rPr>
                        <a:t>90-1000</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rgbClr val="F49494">
                            <a:tint val="66000"/>
                            <a:satMod val="160000"/>
                          </a:srgbClr>
                        </a:gs>
                        <a:gs pos="50000">
                          <a:srgbClr val="F49494">
                            <a:tint val="44500"/>
                            <a:satMod val="160000"/>
                          </a:srgbClr>
                        </a:gs>
                        <a:gs pos="100000">
                          <a:srgbClr val="F49494">
                            <a:tint val="23500"/>
                            <a:satMod val="160000"/>
                          </a:srgbClr>
                        </a:gs>
                      </a:gsLst>
                      <a:lin ang="10800000" scaled="1"/>
                      <a:tileRect/>
                    </a:gradFill>
                  </a:tcPr>
                </a:tc>
                <a:extLst>
                  <a:ext uri="{0D108BD9-81ED-4DB2-BD59-A6C34878D82A}">
                    <a16:rowId xmlns:a16="http://schemas.microsoft.com/office/drawing/2014/main" val="3473810591"/>
                  </a:ext>
                </a:extLst>
              </a:tr>
              <a:tr h="696863">
                <a:tc>
                  <a:txBody>
                    <a:bodyPr/>
                    <a:lstStyle/>
                    <a:p>
                      <a:pPr marL="0" marR="0">
                        <a:lnSpc>
                          <a:spcPct val="150000"/>
                        </a:lnSpc>
                        <a:spcBef>
                          <a:spcPts val="0"/>
                        </a:spcBef>
                        <a:spcAft>
                          <a:spcPts val="0"/>
                        </a:spcAft>
                      </a:pPr>
                      <a:r>
                        <a:rPr lang="en-US" sz="2800" b="1">
                          <a:effectLst/>
                          <a:latin typeface="+mn-lt"/>
                        </a:rPr>
                        <a:t>TRP (</a:t>
                      </a:r>
                      <a:r>
                        <a:rPr lang="en-US" sz="2800" b="1">
                          <a:effectLst/>
                          <a:latin typeface="+mn-lt"/>
                          <a:sym typeface="Symbol" panose="05050102010706020507" pitchFamily="18" charset="2"/>
                        </a:rPr>
                        <a:t></a:t>
                      </a:r>
                      <a:r>
                        <a:rPr lang="en-US" sz="2800" b="1">
                          <a:effectLst/>
                          <a:latin typeface="+mn-lt"/>
                        </a:rPr>
                        <a:t>g P</a:t>
                      </a:r>
                      <a:r>
                        <a:rPr lang="en-US" sz="2800" b="1" baseline="30000">
                          <a:effectLst/>
                          <a:latin typeface="+mn-lt"/>
                        </a:rPr>
                        <a:t>. </a:t>
                      </a:r>
                      <a:r>
                        <a:rPr lang="en-US" sz="2800" b="1">
                          <a:effectLst/>
                          <a:latin typeface="+mn-lt"/>
                        </a:rPr>
                        <a:t>l</a:t>
                      </a:r>
                      <a:r>
                        <a:rPr lang="en-US" sz="2800" b="1" baseline="30000">
                          <a:effectLst/>
                          <a:latin typeface="+mn-lt"/>
                        </a:rPr>
                        <a:t>-1</a:t>
                      </a:r>
                      <a:r>
                        <a:rPr lang="en-US" sz="2800" b="1">
                          <a:effectLst/>
                          <a:latin typeface="+mn-lt"/>
                        </a:rPr>
                        <a:t>)                 </a:t>
                      </a:r>
                      <a:endParaRPr lang="en-US" sz="28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800" b="1" dirty="0">
                          <a:effectLst/>
                          <a:latin typeface="+mn-lt"/>
                        </a:rPr>
                        <a:t>5-30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0800000" scaled="1"/>
                      <a:tileRect/>
                    </a:gradFill>
                  </a:tcPr>
                </a:tc>
                <a:tc>
                  <a:txBody>
                    <a:bodyPr/>
                    <a:lstStyle/>
                    <a:p>
                      <a:pPr marL="0" marR="0">
                        <a:lnSpc>
                          <a:spcPct val="150000"/>
                        </a:lnSpc>
                        <a:spcBef>
                          <a:spcPts val="0"/>
                        </a:spcBef>
                        <a:spcAft>
                          <a:spcPts val="0"/>
                        </a:spcAft>
                      </a:pPr>
                      <a:r>
                        <a:rPr lang="en-US" sz="2800" b="1" dirty="0">
                          <a:effectLst/>
                          <a:latin typeface="+mn-lt"/>
                        </a:rPr>
                        <a:t>70-280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rgbClr val="F49494">
                            <a:tint val="66000"/>
                            <a:satMod val="160000"/>
                          </a:srgbClr>
                        </a:gs>
                        <a:gs pos="50000">
                          <a:srgbClr val="F49494">
                            <a:tint val="44500"/>
                            <a:satMod val="160000"/>
                          </a:srgbClr>
                        </a:gs>
                        <a:gs pos="100000">
                          <a:srgbClr val="F49494">
                            <a:tint val="23500"/>
                            <a:satMod val="160000"/>
                          </a:srgbClr>
                        </a:gs>
                      </a:gsLst>
                      <a:lin ang="10800000" scaled="1"/>
                      <a:tileRect/>
                    </a:gradFill>
                  </a:tcPr>
                </a:tc>
                <a:tc>
                  <a:txBody>
                    <a:bodyPr/>
                    <a:lstStyle/>
                    <a:p>
                      <a:pPr marL="0" marR="0">
                        <a:lnSpc>
                          <a:spcPct val="150000"/>
                        </a:lnSpc>
                        <a:spcBef>
                          <a:spcPts val="0"/>
                        </a:spcBef>
                        <a:spcAft>
                          <a:spcPts val="0"/>
                        </a:spcAft>
                      </a:pPr>
                      <a:r>
                        <a:rPr lang="en-US" sz="2800" b="1" dirty="0">
                          <a:effectLst/>
                          <a:latin typeface="+mn-lt"/>
                        </a:rPr>
                        <a:t>3-34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0800000" scaled="1"/>
                      <a:tileRect/>
                    </a:gradFill>
                  </a:tcPr>
                </a:tc>
                <a:tc>
                  <a:txBody>
                    <a:bodyPr/>
                    <a:lstStyle/>
                    <a:p>
                      <a:pPr marL="0" marR="0">
                        <a:lnSpc>
                          <a:spcPct val="150000"/>
                        </a:lnSpc>
                        <a:spcBef>
                          <a:spcPts val="0"/>
                        </a:spcBef>
                        <a:spcAft>
                          <a:spcPts val="0"/>
                        </a:spcAft>
                      </a:pPr>
                      <a:r>
                        <a:rPr lang="en-US" sz="2800" b="1" dirty="0">
                          <a:effectLst/>
                          <a:latin typeface="+mn-lt"/>
                        </a:rPr>
                        <a:t>10-108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0800000" scaled="1"/>
                      <a:tileRect/>
                    </a:gradFill>
                  </a:tcPr>
                </a:tc>
                <a:tc>
                  <a:txBody>
                    <a:bodyPr/>
                    <a:lstStyle/>
                    <a:p>
                      <a:pPr marL="0" marR="0">
                        <a:lnSpc>
                          <a:spcPct val="150000"/>
                        </a:lnSpc>
                        <a:spcBef>
                          <a:spcPts val="0"/>
                        </a:spcBef>
                        <a:spcAft>
                          <a:spcPts val="0"/>
                        </a:spcAft>
                      </a:pPr>
                      <a:r>
                        <a:rPr lang="en-US" sz="2800" b="1" dirty="0">
                          <a:effectLst/>
                          <a:latin typeface="+mn-lt"/>
                        </a:rPr>
                        <a:t>3-116</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rgbClr val="F49494">
                            <a:tint val="66000"/>
                            <a:satMod val="160000"/>
                          </a:srgbClr>
                        </a:gs>
                        <a:gs pos="50000">
                          <a:srgbClr val="F49494">
                            <a:tint val="44500"/>
                            <a:satMod val="160000"/>
                          </a:srgbClr>
                        </a:gs>
                        <a:gs pos="100000">
                          <a:srgbClr val="F49494">
                            <a:tint val="23500"/>
                            <a:satMod val="160000"/>
                          </a:srgbClr>
                        </a:gs>
                      </a:gsLst>
                      <a:lin ang="10800000" scaled="1"/>
                      <a:tileRect/>
                    </a:gradFill>
                  </a:tcPr>
                </a:tc>
                <a:extLst>
                  <a:ext uri="{0D108BD9-81ED-4DB2-BD59-A6C34878D82A}">
                    <a16:rowId xmlns:a16="http://schemas.microsoft.com/office/drawing/2014/main" val="3793985289"/>
                  </a:ext>
                </a:extLst>
              </a:tr>
              <a:tr h="696863">
                <a:tc>
                  <a:txBody>
                    <a:bodyPr/>
                    <a:lstStyle/>
                    <a:p>
                      <a:pPr marL="0" marR="0">
                        <a:lnSpc>
                          <a:spcPct val="150000"/>
                        </a:lnSpc>
                        <a:spcBef>
                          <a:spcPts val="0"/>
                        </a:spcBef>
                        <a:spcAft>
                          <a:spcPts val="0"/>
                        </a:spcAft>
                      </a:pPr>
                      <a:r>
                        <a:rPr lang="en-US" sz="2800" b="1">
                          <a:effectLst/>
                          <a:latin typeface="+mn-lt"/>
                        </a:rPr>
                        <a:t>N : P                               </a:t>
                      </a:r>
                      <a:endParaRPr lang="en-US" sz="2800" b="1">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800" b="1" dirty="0">
                          <a:effectLst/>
                          <a:latin typeface="+mn-lt"/>
                        </a:rPr>
                        <a:t>&gt;&gt; 10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0800000" scaled="1"/>
                      <a:tileRect/>
                    </a:gradFill>
                  </a:tcPr>
                </a:tc>
                <a:tc>
                  <a:txBody>
                    <a:bodyPr/>
                    <a:lstStyle/>
                    <a:p>
                      <a:pPr marL="0" marR="0">
                        <a:lnSpc>
                          <a:spcPct val="150000"/>
                        </a:lnSpc>
                        <a:spcBef>
                          <a:spcPts val="0"/>
                        </a:spcBef>
                        <a:spcAft>
                          <a:spcPts val="0"/>
                        </a:spcAft>
                      </a:pPr>
                      <a:r>
                        <a:rPr lang="en-US" sz="2800" b="1" dirty="0">
                          <a:effectLst/>
                          <a:latin typeface="+mn-lt"/>
                        </a:rPr>
                        <a:t>&lt; 7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rgbClr val="F49494">
                            <a:tint val="66000"/>
                            <a:satMod val="160000"/>
                          </a:srgbClr>
                        </a:gs>
                        <a:gs pos="50000">
                          <a:srgbClr val="F49494">
                            <a:tint val="44500"/>
                            <a:satMod val="160000"/>
                          </a:srgbClr>
                        </a:gs>
                        <a:gs pos="100000">
                          <a:srgbClr val="F49494">
                            <a:tint val="23500"/>
                            <a:satMod val="160000"/>
                          </a:srgbClr>
                        </a:gs>
                      </a:gsLst>
                      <a:lin ang="10800000" scaled="1"/>
                      <a:tileRect/>
                    </a:gradFill>
                  </a:tcPr>
                </a:tc>
                <a:tc>
                  <a:txBody>
                    <a:bodyPr/>
                    <a:lstStyle/>
                    <a:p>
                      <a:pPr marL="0" marR="0">
                        <a:lnSpc>
                          <a:spcPct val="150000"/>
                        </a:lnSpc>
                        <a:spcBef>
                          <a:spcPts val="0"/>
                        </a:spcBef>
                        <a:spcAft>
                          <a:spcPts val="0"/>
                        </a:spcAft>
                      </a:pPr>
                      <a:r>
                        <a:rPr lang="en-US" sz="2800" b="1" dirty="0">
                          <a:effectLst/>
                          <a:latin typeface="+mn-lt"/>
                        </a:rPr>
                        <a:t>14-116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0800000" scaled="1"/>
                      <a:tileRect/>
                    </a:gradFill>
                  </a:tcPr>
                </a:tc>
                <a:tc>
                  <a:txBody>
                    <a:bodyPr/>
                    <a:lstStyle/>
                    <a:p>
                      <a:pPr marL="0" marR="0">
                        <a:lnSpc>
                          <a:spcPct val="150000"/>
                        </a:lnSpc>
                        <a:spcBef>
                          <a:spcPts val="0"/>
                        </a:spcBef>
                        <a:spcAft>
                          <a:spcPts val="0"/>
                        </a:spcAft>
                      </a:pPr>
                      <a:r>
                        <a:rPr lang="en-US" sz="2800" b="1" dirty="0">
                          <a:effectLst/>
                          <a:latin typeface="+mn-lt"/>
                        </a:rPr>
                        <a:t>7-59                   </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10800000" scaled="1"/>
                      <a:tileRect/>
                    </a:gradFill>
                  </a:tcPr>
                </a:tc>
                <a:tc>
                  <a:txBody>
                    <a:bodyPr/>
                    <a:lstStyle/>
                    <a:p>
                      <a:pPr marL="0" marR="0">
                        <a:lnSpc>
                          <a:spcPct val="150000"/>
                        </a:lnSpc>
                        <a:spcBef>
                          <a:spcPts val="0"/>
                        </a:spcBef>
                        <a:spcAft>
                          <a:spcPts val="0"/>
                        </a:spcAft>
                      </a:pPr>
                      <a:r>
                        <a:rPr lang="en-US" sz="2800" b="1" dirty="0">
                          <a:effectLst/>
                          <a:latin typeface="+mn-lt"/>
                        </a:rPr>
                        <a:t>3-45</a:t>
                      </a:r>
                      <a:endParaRPr lang="en-US" sz="2800" b="1" dirty="0">
                        <a:effectLst/>
                        <a:latin typeface="+mn-lt"/>
                        <a:ea typeface="Times New Roman" panose="02020603050405020304" pitchFamily="18" charset="0"/>
                        <a:cs typeface="Times New Roman" panose="02020603050405020304" pitchFamily="18" charset="0"/>
                      </a:endParaRPr>
                    </a:p>
                  </a:txBody>
                  <a:tcPr marL="68580" marR="68580" marT="0" marB="0">
                    <a:gradFill flip="none" rotWithShape="1">
                      <a:gsLst>
                        <a:gs pos="0">
                          <a:srgbClr val="F49494">
                            <a:tint val="66000"/>
                            <a:satMod val="160000"/>
                          </a:srgbClr>
                        </a:gs>
                        <a:gs pos="50000">
                          <a:srgbClr val="F49494">
                            <a:tint val="44500"/>
                            <a:satMod val="160000"/>
                          </a:srgbClr>
                        </a:gs>
                        <a:gs pos="100000">
                          <a:srgbClr val="F49494">
                            <a:tint val="23500"/>
                            <a:satMod val="160000"/>
                          </a:srgbClr>
                        </a:gs>
                      </a:gsLst>
                      <a:lin ang="10800000" scaled="1"/>
                      <a:tileRect/>
                    </a:gradFill>
                  </a:tcPr>
                </a:tc>
                <a:extLst>
                  <a:ext uri="{0D108BD9-81ED-4DB2-BD59-A6C34878D82A}">
                    <a16:rowId xmlns:a16="http://schemas.microsoft.com/office/drawing/2014/main" val="145650315"/>
                  </a:ext>
                </a:extLst>
              </a:tr>
            </a:tbl>
          </a:graphicData>
        </a:graphic>
      </p:graphicFrame>
      <p:sp>
        <p:nvSpPr>
          <p:cNvPr id="21" name="TextBox 20">
            <a:extLst>
              <a:ext uri="{FF2B5EF4-FFF2-40B4-BE49-F238E27FC236}">
                <a16:creationId xmlns:a16="http://schemas.microsoft.com/office/drawing/2014/main" id="{5704316A-8838-43B3-996D-41BCD7C0B65F}"/>
              </a:ext>
            </a:extLst>
          </p:cNvPr>
          <p:cNvSpPr txBox="1"/>
          <p:nvPr/>
        </p:nvSpPr>
        <p:spPr>
          <a:xfrm>
            <a:off x="202600" y="146816"/>
            <a:ext cx="10329932" cy="1077218"/>
          </a:xfrm>
          <a:prstGeom prst="rect">
            <a:avLst/>
          </a:prstGeom>
          <a:noFill/>
        </p:spPr>
        <p:txBody>
          <a:bodyPr wrap="square" rtlCol="0">
            <a:spAutoFit/>
          </a:bodyPr>
          <a:lstStyle/>
          <a:p>
            <a:r>
              <a:rPr lang="en-GB" sz="3200" b="1" dirty="0">
                <a:solidFill>
                  <a:schemeClr val="accent1">
                    <a:lumMod val="50000"/>
                  </a:schemeClr>
                </a:solidFill>
              </a:rPr>
              <a:t>Nutrient overloads in the Lower Danube River System and Danube Delta</a:t>
            </a:r>
          </a:p>
        </p:txBody>
      </p:sp>
    </p:spTree>
    <p:extLst>
      <p:ext uri="{BB962C8B-B14F-4D97-AF65-F5344CB8AC3E}">
        <p14:creationId xmlns:p14="http://schemas.microsoft.com/office/powerpoint/2010/main" val="3222809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0" name="TextBox 19">
            <a:extLst>
              <a:ext uri="{FF2B5EF4-FFF2-40B4-BE49-F238E27FC236}">
                <a16:creationId xmlns:a16="http://schemas.microsoft.com/office/drawing/2014/main" id="{6295BEBE-AF21-4889-A6D6-05AC9ACEBAFD}"/>
              </a:ext>
            </a:extLst>
          </p:cNvPr>
          <p:cNvSpPr txBox="1"/>
          <p:nvPr/>
        </p:nvSpPr>
        <p:spPr>
          <a:xfrm>
            <a:off x="341117" y="947273"/>
            <a:ext cx="10984112" cy="5636608"/>
          </a:xfrm>
          <a:prstGeom prst="rect">
            <a:avLst/>
          </a:prstGeom>
          <a:noFill/>
        </p:spPr>
        <p:txBody>
          <a:bodyPr wrap="square" rtlCol="0">
            <a:spAutoFit/>
          </a:bodyPr>
          <a:lstStyle/>
          <a:p>
            <a:pPr marL="342900" indent="-342900">
              <a:lnSpc>
                <a:spcPct val="150000"/>
              </a:lnSpc>
              <a:spcAft>
                <a:spcPts val="1200"/>
              </a:spcAft>
              <a:buFont typeface="Wingdings" panose="05000000000000000000" pitchFamily="2" charset="2"/>
              <a:buChar char="q"/>
            </a:pPr>
            <a:r>
              <a:rPr lang="en-US" sz="2400" b="1" dirty="0">
                <a:solidFill>
                  <a:schemeClr val="accent1">
                    <a:lumMod val="50000"/>
                  </a:schemeClr>
                </a:solidFill>
              </a:rPr>
              <a:t>Causes of deterioration</a:t>
            </a:r>
            <a:r>
              <a:rPr lang="en-US" sz="2400" dirty="0">
                <a:solidFill>
                  <a:schemeClr val="accent1">
                    <a:lumMod val="50000"/>
                  </a:schemeClr>
                </a:solidFill>
              </a:rPr>
              <a:t>: industrial development, poor pollution control, polluted tributaries</a:t>
            </a:r>
            <a:endParaRPr lang="ro-RO" sz="2400" dirty="0">
              <a:solidFill>
                <a:schemeClr val="accent1">
                  <a:lumMod val="50000"/>
                </a:schemeClr>
              </a:solidFill>
            </a:endParaRPr>
          </a:p>
          <a:p>
            <a:pPr marL="342900" indent="-342900">
              <a:lnSpc>
                <a:spcPct val="150000"/>
              </a:lnSpc>
              <a:spcAft>
                <a:spcPts val="1200"/>
              </a:spcAft>
              <a:buFont typeface="Wingdings" panose="05000000000000000000" pitchFamily="2" charset="2"/>
              <a:buChar char="q"/>
            </a:pPr>
            <a:r>
              <a:rPr lang="en-US" sz="2400" b="1" dirty="0">
                <a:solidFill>
                  <a:schemeClr val="accent1">
                    <a:lumMod val="50000"/>
                  </a:schemeClr>
                </a:solidFill>
              </a:rPr>
              <a:t>Mismanagement of nutrients </a:t>
            </a:r>
            <a:r>
              <a:rPr lang="en-US" sz="2400" dirty="0">
                <a:solidFill>
                  <a:schemeClr val="accent1">
                    <a:lumMod val="50000"/>
                  </a:schemeClr>
                </a:solidFill>
              </a:rPr>
              <a:t>in the Danube Basin has led to severe ecological problems:</a:t>
            </a:r>
          </a:p>
          <a:p>
            <a:pPr marL="1257300" lvl="2" indent="-342900">
              <a:lnSpc>
                <a:spcPct val="150000"/>
              </a:lnSpc>
              <a:spcAft>
                <a:spcPts val="1200"/>
              </a:spcAft>
              <a:buFont typeface="Wingdings" panose="05000000000000000000" pitchFamily="2" charset="2"/>
              <a:buChar char="Ø"/>
            </a:pPr>
            <a:r>
              <a:rPr lang="en-US" sz="2400" dirty="0">
                <a:solidFill>
                  <a:schemeClr val="accent1">
                    <a:lumMod val="50000"/>
                  </a:schemeClr>
                </a:solidFill>
              </a:rPr>
              <a:t>groundwater deterioration;</a:t>
            </a:r>
          </a:p>
          <a:p>
            <a:pPr marL="1257300" lvl="2" indent="-342900">
              <a:lnSpc>
                <a:spcPct val="150000"/>
              </a:lnSpc>
              <a:spcAft>
                <a:spcPts val="1200"/>
              </a:spcAft>
              <a:buFont typeface="Wingdings" panose="05000000000000000000" pitchFamily="2" charset="2"/>
              <a:buChar char="Ø"/>
            </a:pPr>
            <a:r>
              <a:rPr lang="en-US" sz="2400" dirty="0">
                <a:solidFill>
                  <a:schemeClr val="accent1">
                    <a:lumMod val="50000"/>
                  </a:schemeClr>
                </a:solidFill>
              </a:rPr>
              <a:t>the eutrophication of rivers, lakes and especially the Black Sea. </a:t>
            </a:r>
          </a:p>
          <a:p>
            <a:pPr marL="342900" indent="-342900">
              <a:lnSpc>
                <a:spcPct val="150000"/>
              </a:lnSpc>
              <a:spcAft>
                <a:spcPts val="1200"/>
              </a:spcAft>
              <a:buFont typeface="Wingdings" panose="05000000000000000000" pitchFamily="2" charset="2"/>
              <a:buChar char="q"/>
            </a:pPr>
            <a:r>
              <a:rPr lang="en-US" sz="2400" b="1" dirty="0">
                <a:solidFill>
                  <a:schemeClr val="accent1">
                    <a:lumMod val="50000"/>
                  </a:schemeClr>
                </a:solidFill>
              </a:rPr>
              <a:t>The problems are directly related to social and economic issues </a:t>
            </a:r>
            <a:r>
              <a:rPr lang="en-US" sz="2400" dirty="0">
                <a:solidFill>
                  <a:schemeClr val="accent1">
                    <a:lumMod val="50000"/>
                  </a:schemeClr>
                </a:solidFill>
              </a:rPr>
              <a:t>(e.g. drinking water supply, tourism and fishery as suffering sectors; agriculture, nutrition, industry and waste water management as responsible sectors).</a:t>
            </a:r>
          </a:p>
        </p:txBody>
      </p:sp>
      <p:sp>
        <p:nvSpPr>
          <p:cNvPr id="22" name="TextBox 21">
            <a:extLst>
              <a:ext uri="{FF2B5EF4-FFF2-40B4-BE49-F238E27FC236}">
                <a16:creationId xmlns:a16="http://schemas.microsoft.com/office/drawing/2014/main" id="{50D36B66-B81E-48CF-9ADE-58F99EAAA2DB}"/>
              </a:ext>
            </a:extLst>
          </p:cNvPr>
          <p:cNvSpPr txBox="1"/>
          <p:nvPr/>
        </p:nvSpPr>
        <p:spPr>
          <a:xfrm>
            <a:off x="175309" y="88380"/>
            <a:ext cx="6139542" cy="584775"/>
          </a:xfrm>
          <a:prstGeom prst="rect">
            <a:avLst/>
          </a:prstGeom>
          <a:noFill/>
        </p:spPr>
        <p:txBody>
          <a:bodyPr wrap="square">
            <a:spAutoFit/>
          </a:bodyPr>
          <a:lstStyle/>
          <a:p>
            <a:r>
              <a:rPr lang="en-GB" sz="3200" b="1" dirty="0">
                <a:solidFill>
                  <a:schemeClr val="accent1">
                    <a:lumMod val="50000"/>
                  </a:schemeClr>
                </a:solidFill>
              </a:rPr>
              <a:t>Nutrient Overload in Danube Basin</a:t>
            </a:r>
          </a:p>
        </p:txBody>
      </p:sp>
    </p:spTree>
    <p:extLst>
      <p:ext uri="{BB962C8B-B14F-4D97-AF65-F5344CB8AC3E}">
        <p14:creationId xmlns:p14="http://schemas.microsoft.com/office/powerpoint/2010/main" val="25384209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3168</TotalTime>
  <Words>1954</Words>
  <Application>Microsoft Office PowerPoint</Application>
  <PresentationFormat>Widescreen</PresentationFormat>
  <Paragraphs>316</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Courier New</vt:lpstr>
      <vt:lpstr>Times New Roman</vt:lpstr>
      <vt:lpstr>Wingdings</vt:lpstr>
      <vt:lpstr>Office Theme</vt:lpstr>
      <vt:lpstr> Future challenges in water quality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Danube River: Realities and Future</dc:title>
  <dc:creator>USER</dc:creator>
  <cp:lastModifiedBy>Carmen Postolache</cp:lastModifiedBy>
  <cp:revision>127</cp:revision>
  <dcterms:created xsi:type="dcterms:W3CDTF">2021-03-29T22:01:04Z</dcterms:created>
  <dcterms:modified xsi:type="dcterms:W3CDTF">2024-04-09T05:59:04Z</dcterms:modified>
</cp:coreProperties>
</file>